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0" r:id="rId3"/>
    <p:sldId id="258" r:id="rId4"/>
    <p:sldId id="259" r:id="rId5"/>
  </p:sldIdLst>
  <p:sldSz cx="6858000" cy="9144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366"/>
    <a:srgbClr val="27AFEB"/>
    <a:srgbClr val="3E9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696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0316-6EBC-6E47-B21B-E17C53C1C17A}" type="datetimeFigureOut">
              <a:rPr lang="de-DE" smtClean="0"/>
              <a:t>19.09.16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13F9-12AF-EC45-B3C4-521C7F5EE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22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0316-6EBC-6E47-B21B-E17C53C1C17A}" type="datetimeFigureOut">
              <a:rPr lang="de-DE" smtClean="0"/>
              <a:t>19.09.16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13F9-12AF-EC45-B3C4-521C7F5EE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8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0316-6EBC-6E47-B21B-E17C53C1C17A}" type="datetimeFigureOut">
              <a:rPr lang="de-DE" smtClean="0"/>
              <a:t>19.09.16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13F9-12AF-EC45-B3C4-521C7F5EE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454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0316-6EBC-6E47-B21B-E17C53C1C17A}" type="datetimeFigureOut">
              <a:rPr lang="de-DE" smtClean="0"/>
              <a:t>19.09.16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13F9-12AF-EC45-B3C4-521C7F5EE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014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0316-6EBC-6E47-B21B-E17C53C1C17A}" type="datetimeFigureOut">
              <a:rPr lang="de-DE" smtClean="0"/>
              <a:t>19.09.16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13F9-12AF-EC45-B3C4-521C7F5EE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88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0316-6EBC-6E47-B21B-E17C53C1C17A}" type="datetimeFigureOut">
              <a:rPr lang="de-DE" smtClean="0"/>
              <a:t>19.09.16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13F9-12AF-EC45-B3C4-521C7F5EE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633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0316-6EBC-6E47-B21B-E17C53C1C17A}" type="datetimeFigureOut">
              <a:rPr lang="de-DE" smtClean="0"/>
              <a:t>19.09.16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13F9-12AF-EC45-B3C4-521C7F5EE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41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0316-6EBC-6E47-B21B-E17C53C1C17A}" type="datetimeFigureOut">
              <a:rPr lang="de-DE" smtClean="0"/>
              <a:t>19.09.16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13F9-12AF-EC45-B3C4-521C7F5EE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239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0316-6EBC-6E47-B21B-E17C53C1C17A}" type="datetimeFigureOut">
              <a:rPr lang="de-DE" smtClean="0"/>
              <a:t>19.09.16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13F9-12AF-EC45-B3C4-521C7F5EE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225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0316-6EBC-6E47-B21B-E17C53C1C17A}" type="datetimeFigureOut">
              <a:rPr lang="de-DE" smtClean="0"/>
              <a:t>19.09.16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13F9-12AF-EC45-B3C4-521C7F5EE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092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0316-6EBC-6E47-B21B-E17C53C1C17A}" type="datetimeFigureOut">
              <a:rPr lang="de-DE" smtClean="0"/>
              <a:t>19.09.16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13F9-12AF-EC45-B3C4-521C7F5EE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55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80316-6EBC-6E47-B21B-E17C53C1C17A}" type="datetimeFigureOut">
              <a:rPr lang="de-DE" smtClean="0"/>
              <a:t>19.09.16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813F9-12AF-EC45-B3C4-521C7F5EE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510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oleObject" Target="../embeddings/oleObject2.bin"/><Relationship Id="rId14" Type="http://schemas.openxmlformats.org/officeDocument/2006/relationships/image" Target="../media/image5.png"/><Relationship Id="rId15" Type="http://schemas.openxmlformats.org/officeDocument/2006/relationships/image" Target="../media/image13.png"/><Relationship Id="rId16" Type="http://schemas.openxmlformats.org/officeDocument/2006/relationships/image" Target="../media/image14.png"/><Relationship Id="rId17" Type="http://schemas.openxmlformats.org/officeDocument/2006/relationships/image" Target="../media/image15.png"/><Relationship Id="rId18" Type="http://schemas.openxmlformats.org/officeDocument/2006/relationships/image" Target="../media/image16.png"/><Relationship Id="rId19" Type="http://schemas.openxmlformats.org/officeDocument/2006/relationships/image" Target="../media/image17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hyperlink" Target="http://www.minova-ct.com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605843" y="4373151"/>
            <a:ext cx="626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/>
                </a:solidFill>
              </a:rPr>
              <a:t>BPO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53401" y="3217417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chemeClr val="bg1"/>
                </a:solidFill>
              </a:rPr>
              <a:t>Procure</a:t>
            </a:r>
            <a:r>
              <a:rPr lang="de-DE" dirty="0" smtClean="0">
                <a:solidFill>
                  <a:schemeClr val="bg1"/>
                </a:solidFill>
              </a:rPr>
              <a:t>-</a:t>
            </a:r>
            <a:r>
              <a:rPr lang="de-DE" dirty="0" err="1" smtClean="0">
                <a:solidFill>
                  <a:schemeClr val="bg1"/>
                </a:solidFill>
              </a:rPr>
              <a:t>To</a:t>
            </a:r>
            <a:r>
              <a:rPr lang="de-DE" dirty="0" smtClean="0">
                <a:solidFill>
                  <a:schemeClr val="bg1"/>
                </a:solidFill>
              </a:rPr>
              <a:t>-Pay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2076" y="3649667"/>
            <a:ext cx="115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SAP FI/CO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87257" y="4381929"/>
            <a:ext cx="41290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/>
                </a:solidFill>
              </a:rPr>
              <a:t>Bearbeitung von Eingangsrechnungen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5899" y="4779227"/>
            <a:ext cx="3548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Rechnungsprüfung</a:t>
            </a:r>
            <a:r>
              <a:rPr lang="de-DE" b="1" dirty="0" smtClean="0">
                <a:solidFill>
                  <a:schemeClr val="bg1"/>
                </a:solidFill>
              </a:rPr>
              <a:t> nach § 14 UStG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075876" y="5597022"/>
            <a:ext cx="2663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bg1"/>
                </a:solidFill>
              </a:rPr>
              <a:t>Kreditorenbuchhaltung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685323" y="5148559"/>
            <a:ext cx="942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/>
                </a:solidFill>
              </a:rPr>
              <a:t>IFRS 15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9485" y="6348985"/>
            <a:ext cx="2337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/>
                </a:solidFill>
              </a:rPr>
              <a:t>Anlagenbuchhaltung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76554" y="7094040"/>
            <a:ext cx="112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Fast Close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710502" y="7408805"/>
            <a:ext cx="3306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/>
                </a:solidFill>
              </a:rPr>
              <a:t>Working Capital Management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923648" y="2819482"/>
            <a:ext cx="399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/>
                </a:solidFill>
              </a:rPr>
              <a:t>Reduzierung von Verwaltungskosten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-10575" y="4026931"/>
            <a:ext cx="3800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Optimierung kaufmännischer Prozesse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239736" y="5164815"/>
            <a:ext cx="1555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Order-</a:t>
            </a:r>
            <a:r>
              <a:rPr lang="de-DE" dirty="0" err="1" smtClean="0">
                <a:solidFill>
                  <a:schemeClr val="bg1"/>
                </a:solidFill>
              </a:rPr>
              <a:t>To</a:t>
            </a:r>
            <a:r>
              <a:rPr lang="de-DE" dirty="0" smtClean="0">
                <a:solidFill>
                  <a:schemeClr val="bg1"/>
                </a:solidFill>
              </a:rPr>
              <a:t>-Cash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798395" y="3200484"/>
            <a:ext cx="1968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err="1" smtClean="0">
                <a:solidFill>
                  <a:schemeClr val="bg1"/>
                </a:solidFill>
              </a:rPr>
              <a:t>Accounting</a:t>
            </a:r>
            <a:r>
              <a:rPr lang="de-DE" sz="2000" b="1" dirty="0" smtClean="0">
                <a:solidFill>
                  <a:schemeClr val="bg1"/>
                </a:solidFill>
              </a:rPr>
              <a:t> 2025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69061" y="6705548"/>
            <a:ext cx="1105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bg1"/>
                </a:solidFill>
              </a:rPr>
              <a:t>Navision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282738" y="6357998"/>
            <a:ext cx="1133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/>
                </a:solidFill>
              </a:rPr>
              <a:t>E-</a:t>
            </a:r>
            <a:r>
              <a:rPr lang="de-DE" sz="2000" dirty="0" err="1" smtClean="0">
                <a:solidFill>
                  <a:schemeClr val="bg1"/>
                </a:solidFill>
              </a:rPr>
              <a:t>Invoice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1680597" y="6734273"/>
            <a:ext cx="3016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Lohn- und Gehaltsabrechnung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714399" y="5627800"/>
            <a:ext cx="154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Action </a:t>
            </a:r>
            <a:r>
              <a:rPr lang="de-DE" dirty="0" err="1" smtClean="0">
                <a:solidFill>
                  <a:schemeClr val="bg1"/>
                </a:solidFill>
              </a:rPr>
              <a:t>Tracker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347896" y="4397468"/>
            <a:ext cx="120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Dashboard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389149" y="7134896"/>
            <a:ext cx="1891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Debitorenmanagement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46501" y="2849115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HGB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106988" y="3645934"/>
            <a:ext cx="3388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a</a:t>
            </a:r>
            <a:r>
              <a:rPr lang="de-DE" dirty="0" smtClean="0">
                <a:solidFill>
                  <a:schemeClr val="bg1"/>
                </a:solidFill>
              </a:rPr>
              <a:t>utomatisierte Rechnungsprüfung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685323" y="3877131"/>
            <a:ext cx="2144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</a:rPr>
              <a:t>Excellence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636705" y="3203492"/>
            <a:ext cx="1209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/>
                </a:solidFill>
              </a:rPr>
              <a:t>Reporting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441958" y="4605990"/>
            <a:ext cx="533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3200">
                <a:solidFill>
                  <a:srgbClr val="003366"/>
                </a:solidFill>
              </a:defRPr>
            </a:lvl1pPr>
          </a:lstStyle>
          <a:p>
            <a:r>
              <a:rPr lang="de-DE" sz="3600" dirty="0">
                <a:solidFill>
                  <a:srgbClr val="FF0000"/>
                </a:solidFill>
              </a:rPr>
              <a:t>in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41307" y="5004620"/>
            <a:ext cx="2287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3200">
                <a:solidFill>
                  <a:srgbClr val="003366"/>
                </a:solidFill>
              </a:defRPr>
            </a:lvl1pPr>
          </a:lstStyle>
          <a:p>
            <a:r>
              <a:rPr lang="de-DE" sz="3600" dirty="0" err="1">
                <a:solidFill>
                  <a:srgbClr val="FF0000"/>
                </a:solidFill>
              </a:rPr>
              <a:t>Accounting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397011" y="3647759"/>
            <a:ext cx="2431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Reisekostenabrechnung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941474" y="4744609"/>
            <a:ext cx="2956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Business </a:t>
            </a:r>
            <a:r>
              <a:rPr lang="de-DE" dirty="0" err="1" smtClean="0">
                <a:solidFill>
                  <a:schemeClr val="bg1"/>
                </a:solidFill>
              </a:rPr>
              <a:t>Process</a:t>
            </a:r>
            <a:r>
              <a:rPr lang="de-DE" dirty="0" smtClean="0">
                <a:solidFill>
                  <a:schemeClr val="bg1"/>
                </a:solidFill>
              </a:rPr>
              <a:t> Outsourcing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5809039" y="3996151"/>
            <a:ext cx="712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chemeClr val="bg1"/>
                </a:solidFill>
              </a:rPr>
              <a:t>IFRS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193700" y="5859781"/>
            <a:ext cx="2253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3200">
                <a:solidFill>
                  <a:srgbClr val="003366"/>
                </a:solidFill>
              </a:defRPr>
            </a:lvl1pPr>
          </a:lstStyle>
          <a:p>
            <a:r>
              <a:rPr lang="de-DE" sz="3600" dirty="0" smtClean="0">
                <a:solidFill>
                  <a:srgbClr val="FF0000"/>
                </a:solidFill>
              </a:rPr>
              <a:t>Controlling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2302361" y="5988665"/>
            <a:ext cx="1407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/>
                </a:solidFill>
              </a:rPr>
              <a:t>Compliance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640387" y="5142416"/>
            <a:ext cx="1836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/>
                </a:solidFill>
              </a:rPr>
              <a:t>Jahresabschluss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255387" y="5627794"/>
            <a:ext cx="13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Mahnwesen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3739686" y="5997132"/>
            <a:ext cx="2460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/>
                </a:solidFill>
              </a:rPr>
              <a:t>Bescheinigungswesen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3365755" y="6225700"/>
            <a:ext cx="1533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3200">
                <a:solidFill>
                  <a:srgbClr val="003366"/>
                </a:solidFill>
              </a:defRPr>
            </a:lvl1pPr>
          </a:lstStyle>
          <a:p>
            <a:r>
              <a:rPr lang="de-DE" sz="3600" dirty="0" err="1">
                <a:solidFill>
                  <a:srgbClr val="FF0000"/>
                </a:solidFill>
              </a:rPr>
              <a:t>a</a:t>
            </a:r>
            <a:r>
              <a:rPr lang="de-DE" sz="3600" dirty="0" err="1" smtClean="0">
                <a:solidFill>
                  <a:srgbClr val="FF0000"/>
                </a:solidFill>
              </a:rPr>
              <a:t>nd</a:t>
            </a:r>
            <a:r>
              <a:rPr lang="de-DE" sz="3600" dirty="0" smtClean="0">
                <a:solidFill>
                  <a:srgbClr val="FF0000"/>
                </a:solidFill>
              </a:rPr>
              <a:t> HR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4906105" y="8433797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US-GAAP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4657729" y="6753260"/>
            <a:ext cx="18133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chemeClr val="bg1"/>
                </a:solidFill>
              </a:rPr>
              <a:t>Stammdatenpflege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4826485" y="2857583"/>
            <a:ext cx="2017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>
                <a:solidFill>
                  <a:schemeClr val="bg1"/>
                </a:solidFill>
              </a:rPr>
              <a:t>Shared</a:t>
            </a:r>
            <a:r>
              <a:rPr lang="de-DE" sz="1600" dirty="0" smtClean="0">
                <a:solidFill>
                  <a:schemeClr val="bg1"/>
                </a:solidFill>
              </a:rPr>
              <a:t> Service Center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3179384" y="7077528"/>
            <a:ext cx="1518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/>
                </a:solidFill>
              </a:rPr>
              <a:t>Fakturierung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666196" y="7104496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Asset Management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5015702" y="7421510"/>
            <a:ext cx="1519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/>
                </a:solidFill>
              </a:rPr>
              <a:t>ERP Systeme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-5340" y="7466585"/>
            <a:ext cx="1742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Output-Management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499192" y="7765895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Integrated Reporting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2766888" y="7790209"/>
            <a:ext cx="2253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</a:rPr>
              <a:t>Überleitungsrechnungen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92239" y="8100868"/>
            <a:ext cx="884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SAP HR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947400" y="8075461"/>
            <a:ext cx="4377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/>
                </a:solidFill>
              </a:rPr>
              <a:t>Benchmarking kaufmännischer Prozesse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701851" y="8397201"/>
            <a:ext cx="609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bg1"/>
                </a:solidFill>
              </a:rPr>
              <a:t>CFO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1234071" y="8441820"/>
            <a:ext cx="1676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</a:rPr>
              <a:t>Report-</a:t>
            </a:r>
            <a:r>
              <a:rPr lang="de-DE" sz="1600" dirty="0" err="1" smtClean="0">
                <a:solidFill>
                  <a:schemeClr val="bg1"/>
                </a:solidFill>
              </a:rPr>
              <a:t>To</a:t>
            </a:r>
            <a:r>
              <a:rPr lang="de-DE" sz="1600" dirty="0" smtClean="0">
                <a:solidFill>
                  <a:schemeClr val="bg1"/>
                </a:solidFill>
              </a:rPr>
              <a:t>-</a:t>
            </a:r>
            <a:r>
              <a:rPr lang="de-DE" sz="1600" dirty="0" err="1" smtClean="0">
                <a:solidFill>
                  <a:schemeClr val="bg1"/>
                </a:solidFill>
              </a:rPr>
              <a:t>Record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2917626" y="8416864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chemeClr val="bg1"/>
                </a:solidFill>
              </a:rPr>
              <a:t>Advanced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Analytics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4753368" y="6397242"/>
            <a:ext cx="1823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</a:rPr>
              <a:t>Risikomanagement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5067286" y="7732027"/>
            <a:ext cx="14576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/>
                </a:solidFill>
              </a:rPr>
              <a:t>Outsourcing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5203535" y="8110276"/>
            <a:ext cx="1660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</a:rPr>
              <a:t>Spitzenleistungen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-10576" y="596452"/>
            <a:ext cx="6908058" cy="142379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9" name="Bild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88" y="884996"/>
            <a:ext cx="4362395" cy="95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Textfeld 58"/>
          <p:cNvSpPr txBox="1"/>
          <p:nvPr/>
        </p:nvSpPr>
        <p:spPr>
          <a:xfrm>
            <a:off x="4974415" y="3203495"/>
            <a:ext cx="1707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/>
                </a:solidFill>
              </a:rPr>
              <a:t>Order-</a:t>
            </a:r>
            <a:r>
              <a:rPr lang="de-DE" sz="2000" dirty="0" err="1" smtClean="0">
                <a:solidFill>
                  <a:schemeClr val="bg1"/>
                </a:solidFill>
              </a:rPr>
              <a:t>To</a:t>
            </a:r>
            <a:r>
              <a:rPr lang="de-DE" sz="2000" dirty="0" smtClean="0">
                <a:solidFill>
                  <a:schemeClr val="bg1"/>
                </a:solidFill>
              </a:rPr>
              <a:t>-Cash</a:t>
            </a:r>
            <a:endParaRPr lang="de-D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489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460" y="21148"/>
            <a:ext cx="6832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  <a:latin typeface="Helvetica"/>
                <a:cs typeface="Helvetica"/>
              </a:rPr>
              <a:t>Ein professionelles Rechnungs- und Personalwesen muss sich an 4 Zielgrößen messen lassen ...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6152" y="4844032"/>
            <a:ext cx="6832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solidFill>
                  <a:srgbClr val="FF0000"/>
                </a:solidFill>
                <a:latin typeface="Helvetica"/>
                <a:cs typeface="Helvetica"/>
              </a:rPr>
              <a:t>... deren Erfüllung wir für Sie </a:t>
            </a:r>
            <a:r>
              <a:rPr lang="de-DE" sz="2200" dirty="0" smtClean="0">
                <a:solidFill>
                  <a:srgbClr val="FF0000"/>
                </a:solidFill>
                <a:latin typeface="Helvetica"/>
                <a:cs typeface="Helvetica"/>
              </a:rPr>
              <a:t>sicherstellen,...</a:t>
            </a:r>
            <a:endParaRPr lang="de-DE" dirty="0">
              <a:solidFill>
                <a:srgbClr val="FF0000"/>
              </a:solidFill>
              <a:latin typeface="Helvetica"/>
              <a:cs typeface="Helvetica"/>
            </a:endParaRPr>
          </a:p>
          <a:p>
            <a:pPr marL="285750" indent="-285750">
              <a:buClr>
                <a:schemeClr val="bg1"/>
              </a:buClr>
              <a:buSzPct val="100000"/>
              <a:buFont typeface="Wingdings" charset="2"/>
              <a:buChar char=""/>
            </a:pPr>
            <a:endParaRPr lang="de-DE" dirty="0" smtClean="0">
              <a:solidFill>
                <a:srgbClr val="D9D9D9"/>
              </a:solidFill>
              <a:latin typeface="Helvetica"/>
              <a:cs typeface="Helvetica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90500" y="5664200"/>
            <a:ext cx="2946400" cy="863600"/>
          </a:xfrm>
          <a:prstGeom prst="rect">
            <a:avLst/>
          </a:prstGeom>
          <a:solidFill>
            <a:srgbClr val="D9D9D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366"/>
                </a:solidFill>
                <a:latin typeface="Helvetica"/>
                <a:cs typeface="Helvetica"/>
              </a:rPr>
              <a:t>Outsourcing</a:t>
            </a:r>
          </a:p>
          <a:p>
            <a:pPr algn="ctr"/>
            <a:r>
              <a:rPr lang="de-DE" sz="1600" dirty="0">
                <a:solidFill>
                  <a:srgbClr val="003366"/>
                </a:solidFill>
                <a:latin typeface="Helvetica"/>
                <a:cs typeface="Helvetica"/>
              </a:rPr>
              <a:t>(langfristig oder </a:t>
            </a:r>
            <a:r>
              <a:rPr lang="de-DE" sz="1600" dirty="0" smtClean="0">
                <a:solidFill>
                  <a:srgbClr val="003366"/>
                </a:solidFill>
                <a:latin typeface="Helvetica"/>
                <a:cs typeface="Helvetica"/>
              </a:rPr>
              <a:t>temporär)</a:t>
            </a:r>
            <a:endParaRPr lang="de-DE" sz="1600" dirty="0">
              <a:solidFill>
                <a:srgbClr val="003366"/>
              </a:solidFill>
              <a:latin typeface="Helvetica"/>
              <a:cs typeface="Helvetic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826935" y="5626100"/>
            <a:ext cx="2403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e-DE" sz="1400" dirty="0" smtClean="0">
                <a:solidFill>
                  <a:schemeClr val="bg1">
                    <a:lumMod val="85000"/>
                  </a:schemeClr>
                </a:solidFill>
                <a:latin typeface="Helvetica"/>
                <a:cs typeface="Helvetica"/>
              </a:rPr>
              <a:t>Buchhaltung</a:t>
            </a:r>
            <a:endParaRPr lang="de-DE" sz="1400" dirty="0">
              <a:solidFill>
                <a:schemeClr val="bg1">
                  <a:lumMod val="85000"/>
                </a:schemeClr>
              </a:solidFill>
              <a:latin typeface="Helvetica"/>
              <a:cs typeface="Helvetica"/>
            </a:endParaRPr>
          </a:p>
          <a:p>
            <a:pPr marL="285750" indent="-285750">
              <a:buFont typeface="Arial"/>
              <a:buChar char="•"/>
            </a:pPr>
            <a:r>
              <a:rPr lang="de-DE" sz="1400" dirty="0" smtClean="0">
                <a:solidFill>
                  <a:schemeClr val="bg1">
                    <a:lumMod val="85000"/>
                  </a:schemeClr>
                </a:solidFill>
                <a:latin typeface="Helvetica"/>
                <a:cs typeface="Helvetica"/>
              </a:rPr>
              <a:t>Reisekostenabrechnung</a:t>
            </a:r>
          </a:p>
          <a:p>
            <a:pPr marL="285750" indent="-285750">
              <a:buFont typeface="Arial"/>
              <a:buChar char="•"/>
            </a:pPr>
            <a:r>
              <a:rPr lang="de-DE" sz="1400" dirty="0" smtClean="0">
                <a:solidFill>
                  <a:schemeClr val="bg1">
                    <a:lumMod val="85000"/>
                  </a:schemeClr>
                </a:solidFill>
                <a:latin typeface="Helvetica"/>
                <a:cs typeface="Helvetica"/>
              </a:rPr>
              <a:t>Personalabrechnung</a:t>
            </a:r>
          </a:p>
          <a:p>
            <a:pPr marL="285750" indent="-285750">
              <a:buFont typeface="Arial"/>
              <a:buChar char="•"/>
            </a:pPr>
            <a:r>
              <a:rPr lang="de-DE" sz="1400" dirty="0" smtClean="0">
                <a:solidFill>
                  <a:schemeClr val="bg1">
                    <a:lumMod val="85000"/>
                  </a:schemeClr>
                </a:solidFill>
                <a:latin typeface="Helvetica"/>
                <a:cs typeface="Helvetica"/>
              </a:rPr>
              <a:t>Zeugniserstellung</a:t>
            </a:r>
            <a:endParaRPr lang="de-DE" sz="1400" dirty="0">
              <a:solidFill>
                <a:schemeClr val="bg1">
                  <a:lumMod val="8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207436" y="6934178"/>
            <a:ext cx="2946400" cy="863600"/>
          </a:xfrm>
          <a:prstGeom prst="rect">
            <a:avLst/>
          </a:prstGeom>
          <a:solidFill>
            <a:srgbClr val="D9D9D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rgbClr val="003366"/>
                </a:solidFill>
                <a:latin typeface="Helvetica"/>
                <a:cs typeface="Helvetica"/>
              </a:rPr>
              <a:t>Best-Practice-Beratung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3801536" y="6896078"/>
            <a:ext cx="2403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e-DE" sz="1400" dirty="0" err="1" smtClean="0">
                <a:solidFill>
                  <a:schemeClr val="bg1"/>
                </a:solidFill>
                <a:latin typeface="Helvetica"/>
                <a:cs typeface="Helvetica"/>
              </a:rPr>
              <a:t>Procure</a:t>
            </a:r>
            <a:r>
              <a:rPr lang="de-DE" sz="1400" dirty="0" smtClean="0">
                <a:solidFill>
                  <a:schemeClr val="bg1"/>
                </a:solidFill>
                <a:latin typeface="Helvetica"/>
                <a:cs typeface="Helvetica"/>
              </a:rPr>
              <a:t>-</a:t>
            </a:r>
            <a:r>
              <a:rPr lang="de-DE" sz="1400" dirty="0" err="1" smtClean="0">
                <a:solidFill>
                  <a:schemeClr val="bg1"/>
                </a:solidFill>
                <a:latin typeface="Helvetica"/>
                <a:cs typeface="Helvetica"/>
              </a:rPr>
              <a:t>To</a:t>
            </a:r>
            <a:r>
              <a:rPr lang="de-DE" sz="1400" dirty="0" smtClean="0">
                <a:solidFill>
                  <a:schemeClr val="bg1"/>
                </a:solidFill>
                <a:latin typeface="Helvetica"/>
                <a:cs typeface="Helvetica"/>
              </a:rPr>
              <a:t>-Pay-Prozess</a:t>
            </a:r>
            <a:endParaRPr lang="de-DE" sz="1400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marL="285750" indent="-285750">
              <a:buFont typeface="Arial"/>
              <a:buChar char="•"/>
            </a:pPr>
            <a:r>
              <a:rPr lang="de-DE" sz="1400" dirty="0" smtClean="0">
                <a:solidFill>
                  <a:schemeClr val="bg1"/>
                </a:solidFill>
                <a:latin typeface="Helvetica"/>
                <a:cs typeface="Helvetica"/>
              </a:rPr>
              <a:t>Order-</a:t>
            </a:r>
            <a:r>
              <a:rPr lang="de-DE" sz="1400" dirty="0" err="1" smtClean="0">
                <a:solidFill>
                  <a:schemeClr val="bg1"/>
                </a:solidFill>
                <a:latin typeface="Helvetica"/>
                <a:cs typeface="Helvetica"/>
              </a:rPr>
              <a:t>To</a:t>
            </a:r>
            <a:r>
              <a:rPr lang="de-DE" sz="1400" dirty="0" smtClean="0">
                <a:solidFill>
                  <a:schemeClr val="bg1"/>
                </a:solidFill>
                <a:latin typeface="Helvetica"/>
                <a:cs typeface="Helvetica"/>
              </a:rPr>
              <a:t>-Cash-Prozess</a:t>
            </a:r>
          </a:p>
          <a:p>
            <a:pPr marL="285750" indent="-285750">
              <a:buFont typeface="Arial"/>
              <a:buChar char="•"/>
            </a:pPr>
            <a:r>
              <a:rPr lang="de-DE" sz="1400" dirty="0" smtClean="0">
                <a:solidFill>
                  <a:schemeClr val="bg1"/>
                </a:solidFill>
                <a:latin typeface="Helvetica"/>
                <a:cs typeface="Helvetica"/>
              </a:rPr>
              <a:t>Benchmarking</a:t>
            </a:r>
          </a:p>
          <a:p>
            <a:pPr marL="285750" indent="-285750">
              <a:buFont typeface="Arial"/>
              <a:buChar char="•"/>
            </a:pPr>
            <a:r>
              <a:rPr lang="de-DE" sz="1400" dirty="0" smtClean="0">
                <a:solidFill>
                  <a:schemeClr val="bg1"/>
                </a:solidFill>
                <a:latin typeface="Helvetica"/>
                <a:cs typeface="Helvetica"/>
              </a:rPr>
              <a:t>Effizienzanalyse</a:t>
            </a:r>
            <a:endParaRPr lang="de-DE" sz="14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24372" y="8204156"/>
            <a:ext cx="2946400" cy="863600"/>
          </a:xfrm>
          <a:prstGeom prst="rect">
            <a:avLst/>
          </a:prstGeom>
          <a:solidFill>
            <a:srgbClr val="D9D9D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rgbClr val="003366"/>
                </a:solidFill>
                <a:latin typeface="Helvetica"/>
                <a:cs typeface="Helvetica"/>
              </a:rPr>
              <a:t>Umsetzungsunterstützung</a:t>
            </a:r>
            <a:endParaRPr lang="de-DE" sz="1600" dirty="0">
              <a:solidFill>
                <a:srgbClr val="003366"/>
              </a:solidFill>
              <a:latin typeface="Helvetica"/>
              <a:cs typeface="Helvetica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818472" y="8166056"/>
            <a:ext cx="30187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e-DE" sz="1400" dirty="0" smtClean="0">
                <a:solidFill>
                  <a:schemeClr val="bg1"/>
                </a:solidFill>
                <a:latin typeface="Helvetica"/>
                <a:cs typeface="Helvetica"/>
              </a:rPr>
              <a:t>Anpassung Softwaresysteme</a:t>
            </a:r>
            <a:endParaRPr lang="de-DE" sz="1400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marL="285750" indent="-285750">
              <a:buFont typeface="Arial"/>
              <a:buChar char="•"/>
            </a:pPr>
            <a:r>
              <a:rPr lang="de-DE" sz="1400" dirty="0" smtClean="0">
                <a:solidFill>
                  <a:schemeClr val="bg1"/>
                </a:solidFill>
                <a:latin typeface="Helvetica"/>
                <a:cs typeface="Helvetica"/>
              </a:rPr>
              <a:t>Verbesserung Planungsqualität</a:t>
            </a:r>
          </a:p>
          <a:p>
            <a:pPr marL="285750" indent="-285750">
              <a:buFont typeface="Arial"/>
              <a:buChar char="•"/>
            </a:pPr>
            <a:r>
              <a:rPr lang="de-DE" sz="1400" dirty="0" smtClean="0">
                <a:solidFill>
                  <a:schemeClr val="bg1"/>
                </a:solidFill>
                <a:latin typeface="Helvetica"/>
                <a:cs typeface="Helvetica"/>
              </a:rPr>
              <a:t>Reporting</a:t>
            </a:r>
          </a:p>
          <a:p>
            <a:pPr marL="285750" indent="-285750">
              <a:buFont typeface="Arial"/>
              <a:buChar char="•"/>
            </a:pPr>
            <a:r>
              <a:rPr lang="de-DE" sz="1400" dirty="0" smtClean="0">
                <a:solidFill>
                  <a:schemeClr val="bg1"/>
                </a:solidFill>
                <a:latin typeface="Helvetica"/>
                <a:cs typeface="Helvetica"/>
              </a:rPr>
              <a:t>Nachhaltigkeitsberichterstattung</a:t>
            </a:r>
            <a:endParaRPr lang="de-DE" sz="14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 rotWithShape="1">
          <a:blip r:embed="rId2"/>
          <a:srcRect t="-12947" b="12947"/>
          <a:stretch/>
        </p:blipFill>
        <p:spPr>
          <a:xfrm>
            <a:off x="0" y="806300"/>
            <a:ext cx="6858761" cy="3615245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>
          <a:xfrm>
            <a:off x="864352" y="1562582"/>
            <a:ext cx="5340406" cy="2578100"/>
          </a:xfrm>
          <a:prstGeom prst="ellipse">
            <a:avLst/>
          </a:prstGeom>
          <a:noFill/>
          <a:ln w="76200" cmpd="sng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2566152" y="3848582"/>
            <a:ext cx="1676400" cy="508000"/>
          </a:xfrm>
          <a:prstGeom prst="rect">
            <a:avLst/>
          </a:prstGeom>
          <a:solidFill>
            <a:srgbClr val="D9D9D9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rgbClr val="003366"/>
                </a:solidFill>
                <a:latin typeface="Helvetica"/>
                <a:cs typeface="Helvetica"/>
              </a:rPr>
              <a:t>Effizienz /</a:t>
            </a:r>
          </a:p>
          <a:p>
            <a:pPr algn="ctr"/>
            <a:r>
              <a:rPr lang="de-DE" sz="1600" dirty="0" smtClean="0">
                <a:solidFill>
                  <a:srgbClr val="003366"/>
                </a:solidFill>
                <a:latin typeface="Helvetica"/>
                <a:cs typeface="Helvetica"/>
              </a:rPr>
              <a:t>Kosten</a:t>
            </a:r>
            <a:endParaRPr lang="de-DE" sz="1600" dirty="0">
              <a:solidFill>
                <a:srgbClr val="003366"/>
              </a:solidFill>
              <a:latin typeface="Helvetica"/>
              <a:cs typeface="Helvetica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5133104" y="2515082"/>
            <a:ext cx="1676400" cy="508000"/>
          </a:xfrm>
          <a:prstGeom prst="rect">
            <a:avLst/>
          </a:prstGeom>
          <a:solidFill>
            <a:srgbClr val="D9D9D9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rgbClr val="003366"/>
                </a:solidFill>
                <a:latin typeface="Helvetica"/>
                <a:cs typeface="Helvetica"/>
              </a:rPr>
              <a:t>Transparenz</a:t>
            </a:r>
            <a:endParaRPr lang="de-DE" sz="1600" dirty="0">
              <a:solidFill>
                <a:srgbClr val="003366"/>
              </a:solidFill>
              <a:latin typeface="Helvetica"/>
              <a:cs typeface="Helvetica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6152" y="2515082"/>
            <a:ext cx="1676400" cy="508000"/>
          </a:xfrm>
          <a:prstGeom prst="rect">
            <a:avLst/>
          </a:prstGeom>
          <a:solidFill>
            <a:srgbClr val="D9D9D9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rgbClr val="003366"/>
                </a:solidFill>
                <a:latin typeface="Helvetica"/>
                <a:cs typeface="Helvetica"/>
              </a:rPr>
              <a:t>Gesetzes-</a:t>
            </a:r>
            <a:br>
              <a:rPr lang="de-DE" sz="1600" dirty="0" smtClean="0">
                <a:solidFill>
                  <a:srgbClr val="003366"/>
                </a:solidFill>
                <a:latin typeface="Helvetica"/>
                <a:cs typeface="Helvetica"/>
              </a:rPr>
            </a:br>
            <a:r>
              <a:rPr lang="de-DE" sz="1600" dirty="0" err="1" smtClean="0">
                <a:solidFill>
                  <a:srgbClr val="003366"/>
                </a:solidFill>
                <a:latin typeface="Helvetica"/>
                <a:cs typeface="Helvetica"/>
              </a:rPr>
              <a:t>konformität</a:t>
            </a:r>
            <a:endParaRPr lang="de-DE" sz="1600" dirty="0">
              <a:solidFill>
                <a:srgbClr val="003366"/>
              </a:solidFill>
              <a:latin typeface="Helvetica"/>
              <a:cs typeface="Helvetica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2566152" y="1372082"/>
            <a:ext cx="1676400" cy="508000"/>
          </a:xfrm>
          <a:prstGeom prst="rect">
            <a:avLst/>
          </a:prstGeom>
          <a:solidFill>
            <a:srgbClr val="D9D9D9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rgbClr val="003366"/>
                </a:solidFill>
                <a:latin typeface="Helvetica"/>
                <a:cs typeface="Helvetica"/>
              </a:rPr>
              <a:t>Compliance-</a:t>
            </a:r>
            <a:r>
              <a:rPr lang="de-DE" sz="1600" dirty="0" err="1" smtClean="0">
                <a:solidFill>
                  <a:srgbClr val="003366"/>
                </a:solidFill>
                <a:latin typeface="Helvetica"/>
                <a:cs typeface="Helvetica"/>
              </a:rPr>
              <a:t>adäquanz</a:t>
            </a:r>
            <a:endParaRPr lang="de-DE" sz="1600" dirty="0">
              <a:solidFill>
                <a:srgbClr val="003366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76505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460" y="414848"/>
            <a:ext cx="68326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solidFill>
                  <a:srgbClr val="FF0000"/>
                </a:solidFill>
                <a:latin typeface="Helvetica"/>
                <a:cs typeface="Helvetica"/>
              </a:rPr>
              <a:t>... </a:t>
            </a:r>
            <a:r>
              <a:rPr lang="de-DE" sz="2200" dirty="0">
                <a:solidFill>
                  <a:srgbClr val="FF0000"/>
                </a:solidFill>
                <a:latin typeface="Helvetica"/>
                <a:cs typeface="Helvetica"/>
              </a:rPr>
              <a:t>w</a:t>
            </a:r>
            <a:r>
              <a:rPr lang="de-DE" sz="2200" dirty="0" smtClean="0">
                <a:solidFill>
                  <a:srgbClr val="FF0000"/>
                </a:solidFill>
                <a:latin typeface="Helvetica"/>
                <a:cs typeface="Helvetica"/>
              </a:rPr>
              <a:t>eil wir die Erfahrung haben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6152" y="3769528"/>
            <a:ext cx="683260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9738" indent="-355600"/>
            <a:r>
              <a:rPr lang="de-DE" sz="20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r>
              <a:rPr lang="de-DE" sz="2000" dirty="0" smtClean="0">
                <a:solidFill>
                  <a:schemeClr val="bg1"/>
                </a:solidFill>
                <a:latin typeface="Zapf Dingbats"/>
                <a:ea typeface="Zapf Dingbats"/>
                <a:cs typeface="Zapf Dingbats"/>
                <a:sym typeface="Zapf Dingbats"/>
              </a:rPr>
              <a:t>	</a:t>
            </a:r>
            <a:r>
              <a:rPr lang="de-DE" sz="2000" dirty="0" smtClean="0">
                <a:solidFill>
                  <a:schemeClr val="bg1"/>
                </a:solidFill>
                <a:latin typeface="Helvetica"/>
                <a:cs typeface="Helvetica"/>
              </a:rPr>
              <a:t>&gt; 20 Jahre Erfahrung bei der Optimierung des Rechnungswesens</a:t>
            </a:r>
            <a:r>
              <a:rPr lang="de-DE" sz="2000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de-DE" sz="2000" dirty="0" smtClean="0">
                <a:solidFill>
                  <a:schemeClr val="bg1"/>
                </a:solidFill>
                <a:latin typeface="Helvetica"/>
                <a:cs typeface="Helvetica"/>
              </a:rPr>
              <a:t>und beim Aufbau von </a:t>
            </a:r>
            <a:r>
              <a:rPr lang="de-DE" sz="2000" dirty="0" err="1" smtClean="0">
                <a:solidFill>
                  <a:schemeClr val="bg1"/>
                </a:solidFill>
                <a:latin typeface="Helvetica"/>
                <a:cs typeface="Helvetica"/>
              </a:rPr>
              <a:t>Shared</a:t>
            </a:r>
            <a:r>
              <a:rPr lang="de-DE" sz="2000" dirty="0" smtClean="0">
                <a:solidFill>
                  <a:schemeClr val="bg1"/>
                </a:solidFill>
                <a:latin typeface="Helvetica"/>
                <a:cs typeface="Helvetica"/>
              </a:rPr>
              <a:t> Service Centern</a:t>
            </a:r>
          </a:p>
          <a:p>
            <a:endParaRPr lang="de-DE" sz="2000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marL="439738" indent="-439738"/>
            <a:r>
              <a:rPr lang="de-DE" sz="20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	</a:t>
            </a:r>
            <a:r>
              <a:rPr lang="de-DE" sz="2000" dirty="0" smtClean="0">
                <a:solidFill>
                  <a:schemeClr val="bg1"/>
                </a:solidFill>
                <a:latin typeface="Helvetica"/>
                <a:cs typeface="Helvetica"/>
              </a:rPr>
              <a:t>Beherrschung unterschiedlicher Softwaresysteme (SAP, Navision, Sage, DATEV,...)</a:t>
            </a:r>
          </a:p>
          <a:p>
            <a:endParaRPr lang="de-DE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marL="355600" indent="-355600"/>
            <a:r>
              <a:rPr lang="de-DE" sz="20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	</a:t>
            </a:r>
            <a:r>
              <a:rPr lang="de-DE" sz="2000" dirty="0" smtClean="0">
                <a:solidFill>
                  <a:schemeClr val="bg1"/>
                </a:solidFill>
                <a:latin typeface="Helvetica"/>
                <a:cs typeface="Helvetica"/>
              </a:rPr>
              <a:t>Beherrschung unterschiedlicher Rechnungslegungs-standards (HGB, IFRS, US-GAAP, </a:t>
            </a:r>
            <a:r>
              <a:rPr lang="de-DE" sz="2000" dirty="0" err="1" smtClean="0">
                <a:solidFill>
                  <a:schemeClr val="bg1"/>
                </a:solidFill>
                <a:latin typeface="Helvetica"/>
                <a:cs typeface="Helvetica"/>
              </a:rPr>
              <a:t>Swedish</a:t>
            </a:r>
            <a:r>
              <a:rPr lang="de-DE" sz="2000" dirty="0" smtClean="0">
                <a:solidFill>
                  <a:schemeClr val="bg1"/>
                </a:solidFill>
                <a:latin typeface="Helvetica"/>
                <a:cs typeface="Helvetica"/>
              </a:rPr>
              <a:t>-GAAP, French-GAAP,...)</a:t>
            </a:r>
            <a:br>
              <a:rPr lang="de-DE" sz="2000" dirty="0" smtClean="0">
                <a:solidFill>
                  <a:schemeClr val="bg1"/>
                </a:solidFill>
                <a:latin typeface="Helvetica"/>
                <a:cs typeface="Helvetica"/>
              </a:rPr>
            </a:br>
            <a:endParaRPr lang="de-DE" sz="2000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marL="355600" indent="-355600"/>
            <a:r>
              <a:rPr lang="de-DE" sz="20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	</a:t>
            </a:r>
            <a:r>
              <a:rPr lang="de-DE" sz="2000" dirty="0" smtClean="0">
                <a:solidFill>
                  <a:schemeClr val="bg1"/>
                </a:solidFill>
                <a:latin typeface="Helvetica"/>
                <a:cs typeface="Helvetica"/>
              </a:rPr>
              <a:t>Hohe Service- und Dienstleistungsorientierung</a:t>
            </a:r>
            <a:br>
              <a:rPr lang="de-DE" sz="2000" dirty="0" smtClean="0">
                <a:solidFill>
                  <a:schemeClr val="bg1"/>
                </a:solidFill>
                <a:latin typeface="Helvetica"/>
                <a:cs typeface="Helvetica"/>
              </a:rPr>
            </a:br>
            <a:endParaRPr lang="de-DE" sz="2000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marL="355600" indent="-355600"/>
            <a:r>
              <a:rPr lang="de-DE" sz="20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	</a:t>
            </a:r>
            <a:r>
              <a:rPr lang="de-DE" sz="2000" dirty="0" smtClean="0">
                <a:solidFill>
                  <a:schemeClr val="bg1"/>
                </a:solidFill>
                <a:latin typeface="Helvetica"/>
                <a:cs typeface="Helvetica"/>
              </a:rPr>
              <a:t>Durchführung sämtlicher Tätigkeiten in Essen</a:t>
            </a:r>
            <a:br>
              <a:rPr lang="de-DE" sz="2000" dirty="0" smtClean="0">
                <a:solidFill>
                  <a:schemeClr val="bg1"/>
                </a:solidFill>
                <a:latin typeface="Helvetica"/>
                <a:cs typeface="Helvetica"/>
              </a:rPr>
            </a:br>
            <a:endParaRPr lang="de-DE" sz="2000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marL="355600" indent="-355600"/>
            <a:r>
              <a:rPr lang="de-DE" sz="20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	</a:t>
            </a:r>
            <a:r>
              <a:rPr lang="de-DE" sz="2000" dirty="0" smtClean="0">
                <a:solidFill>
                  <a:schemeClr val="bg1"/>
                </a:solidFill>
                <a:latin typeface="Helvetica"/>
                <a:cs typeface="Helvetica"/>
              </a:rPr>
              <a:t>Mittelständische Strukturen</a:t>
            </a:r>
            <a:endParaRPr lang="de-DE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endParaRPr lang="de-DE" dirty="0" smtClean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935" y="1041402"/>
            <a:ext cx="3582051" cy="232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051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460" y="364048"/>
            <a:ext cx="68326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solidFill>
                  <a:srgbClr val="FF0000"/>
                </a:solidFill>
                <a:latin typeface="Helvetica"/>
                <a:cs typeface="Helvetica"/>
              </a:rPr>
              <a:t>Möchten auch Sie zu den Spitzenreitern im kaufmännischen Bereich gehören?</a:t>
            </a:r>
          </a:p>
        </p:txBody>
      </p:sp>
      <p:sp>
        <p:nvSpPr>
          <p:cNvPr id="2" name="Rechteck 1"/>
          <p:cNvSpPr/>
          <p:nvPr/>
        </p:nvSpPr>
        <p:spPr>
          <a:xfrm>
            <a:off x="4337050" y="6858000"/>
            <a:ext cx="2504019" cy="15367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D9D9D9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305300" y="6902450"/>
            <a:ext cx="2648744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err="1" smtClean="0">
                <a:solidFill>
                  <a:srgbClr val="D9D9D9"/>
                </a:solidFill>
                <a:latin typeface="Helvetica"/>
                <a:cs typeface="Helvetica"/>
              </a:rPr>
              <a:t>Administraight</a:t>
            </a:r>
            <a:r>
              <a:rPr lang="de-DE" sz="1100" dirty="0" smtClean="0">
                <a:solidFill>
                  <a:srgbClr val="D9D9D9"/>
                </a:solidFill>
                <a:latin typeface="Helvetica"/>
                <a:cs typeface="Helvetica"/>
              </a:rPr>
              <a:t> GmbH</a:t>
            </a:r>
          </a:p>
          <a:p>
            <a:r>
              <a:rPr lang="de-DE" sz="1100" dirty="0" smtClean="0">
                <a:solidFill>
                  <a:srgbClr val="D9D9D9"/>
                </a:solidFill>
                <a:latin typeface="Helvetica"/>
                <a:cs typeface="Helvetica"/>
              </a:rPr>
              <a:t>Nadine Heckmanns</a:t>
            </a:r>
          </a:p>
          <a:p>
            <a:r>
              <a:rPr lang="de-DE" sz="1100" dirty="0" smtClean="0">
                <a:solidFill>
                  <a:srgbClr val="D9D9D9"/>
                </a:solidFill>
                <a:latin typeface="Helvetica"/>
                <a:cs typeface="Helvetica"/>
              </a:rPr>
              <a:t>Haus der Wirtschaft</a:t>
            </a:r>
          </a:p>
          <a:p>
            <a:r>
              <a:rPr lang="de-DE" sz="1100" dirty="0" smtClean="0">
                <a:solidFill>
                  <a:srgbClr val="D9D9D9"/>
                </a:solidFill>
                <a:latin typeface="Helvetica"/>
                <a:cs typeface="Helvetica"/>
              </a:rPr>
              <a:t>Rolandstr. 7-9</a:t>
            </a:r>
          </a:p>
          <a:p>
            <a:r>
              <a:rPr lang="de-DE" sz="1100" dirty="0" smtClean="0">
                <a:solidFill>
                  <a:srgbClr val="D9D9D9"/>
                </a:solidFill>
                <a:latin typeface="Helvetica"/>
                <a:cs typeface="Helvetica"/>
              </a:rPr>
              <a:t>45128 Essen</a:t>
            </a:r>
          </a:p>
          <a:p>
            <a:endParaRPr lang="de-DE" sz="1100" dirty="0" smtClean="0">
              <a:solidFill>
                <a:srgbClr val="D9D9D9"/>
              </a:solidFill>
              <a:latin typeface="Helvetica"/>
              <a:cs typeface="Helvetica"/>
            </a:endParaRPr>
          </a:p>
          <a:p>
            <a:r>
              <a:rPr lang="de-DE" sz="1100" dirty="0" smtClean="0">
                <a:solidFill>
                  <a:srgbClr val="D9D9D9"/>
                </a:solidFill>
                <a:latin typeface="Helvetica"/>
                <a:cs typeface="Helvetica"/>
              </a:rPr>
              <a:t>+49 201 439898-15</a:t>
            </a:r>
          </a:p>
          <a:p>
            <a:r>
              <a:rPr lang="de-DE" sz="1100" dirty="0" err="1" smtClean="0">
                <a:solidFill>
                  <a:srgbClr val="D9D9D9"/>
                </a:solidFill>
                <a:latin typeface="Helvetica"/>
                <a:cs typeface="Helvetica"/>
              </a:rPr>
              <a:t>Nadine.Heckmanns@Administraight.de</a:t>
            </a:r>
            <a:endParaRPr lang="de-DE" sz="1100" dirty="0" smtClean="0">
              <a:solidFill>
                <a:srgbClr val="D9D9D9"/>
              </a:solidFill>
              <a:latin typeface="Helvetica"/>
              <a:cs typeface="Helvetica"/>
            </a:endParaRPr>
          </a:p>
          <a:p>
            <a:r>
              <a:rPr lang="de-DE" sz="1100" dirty="0" err="1" smtClean="0">
                <a:solidFill>
                  <a:srgbClr val="D9D9D9"/>
                </a:solidFill>
                <a:latin typeface="Helvetica"/>
                <a:cs typeface="Helvetica"/>
              </a:rPr>
              <a:t>www.administraight.de</a:t>
            </a:r>
            <a:endParaRPr lang="de-DE" sz="1100" dirty="0">
              <a:solidFill>
                <a:srgbClr val="D9D9D9"/>
              </a:solidFill>
              <a:latin typeface="Helvetica"/>
              <a:cs typeface="Helvetica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37067" y="2095499"/>
            <a:ext cx="6400799" cy="4389967"/>
          </a:xfrm>
          <a:prstGeom prst="rect">
            <a:avLst/>
          </a:prstGeom>
          <a:noFill/>
          <a:ln w="38100" cmpd="sng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1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46" y="2382838"/>
            <a:ext cx="10795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431048"/>
              </p:ext>
            </p:extLst>
          </p:nvPr>
        </p:nvGraphicFramePr>
        <p:xfrm>
          <a:off x="3672947" y="3520017"/>
          <a:ext cx="14097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Photo Editor-Foto" r:id="rId4" imgW="1333333" imgH="438095" progId="">
                  <p:embed/>
                </p:oleObj>
              </mc:Choice>
              <mc:Fallback>
                <p:oleObj name="Photo Editor-Foto" r:id="rId4" imgW="1333333" imgH="43809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2947" y="3520017"/>
                        <a:ext cx="14097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2" descr="RÜTGER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65" t="7576" r="2980" b="24242"/>
          <a:stretch>
            <a:fillRect/>
          </a:stretch>
        </p:blipFill>
        <p:spPr bwMode="auto">
          <a:xfrm>
            <a:off x="1821923" y="2382838"/>
            <a:ext cx="151765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8" y="2382838"/>
            <a:ext cx="176847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763" y="3424238"/>
            <a:ext cx="8858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Bild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210" y="4522255"/>
            <a:ext cx="1728787" cy="716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2" descr="Minova CarboTech GmbH, Essen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/>
          <a:stretch>
            <a:fillRect/>
          </a:stretch>
        </p:blipFill>
        <p:spPr bwMode="auto">
          <a:xfrm>
            <a:off x="599540" y="4505322"/>
            <a:ext cx="11858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Bild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400" y="3401129"/>
            <a:ext cx="289134" cy="1629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591344"/>
              </p:ext>
            </p:extLst>
          </p:nvPr>
        </p:nvGraphicFramePr>
        <p:xfrm>
          <a:off x="583144" y="3473979"/>
          <a:ext cx="1430338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Photo Editor-Foto" r:id="rId13" imgW="5733333" imgH="2971429" progId="">
                  <p:embed/>
                </p:oleObj>
              </mc:Choice>
              <mc:Fallback>
                <p:oleObj name="Photo Editor-Foto" r:id="rId13" imgW="5733333" imgH="297142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144" y="3473979"/>
                        <a:ext cx="1430338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Bild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1233" y="5558363"/>
            <a:ext cx="1498600" cy="524510"/>
          </a:xfrm>
          <a:prstGeom prst="rect">
            <a:avLst/>
          </a:prstGeom>
        </p:spPr>
      </p:pic>
      <p:pic>
        <p:nvPicPr>
          <p:cNvPr id="22" name="Bild 2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347767" y="2382838"/>
            <a:ext cx="1062038" cy="743477"/>
          </a:xfrm>
          <a:prstGeom prst="rect">
            <a:avLst/>
          </a:prstGeom>
        </p:spPr>
      </p:pic>
      <p:pic>
        <p:nvPicPr>
          <p:cNvPr id="24" name="Bild 2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733624" y="5372624"/>
            <a:ext cx="1529592" cy="706438"/>
          </a:xfrm>
          <a:prstGeom prst="rect">
            <a:avLst/>
          </a:prstGeom>
        </p:spPr>
      </p:pic>
      <p:pic>
        <p:nvPicPr>
          <p:cNvPr id="25" name="Bild 2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682819" y="4154486"/>
            <a:ext cx="995680" cy="1000125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679954" y="5558363"/>
            <a:ext cx="1595709" cy="52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295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Macintosh PowerPoint</Application>
  <PresentationFormat>Bildschirmpräsentation (4:3)</PresentationFormat>
  <Paragraphs>95</Paragraphs>
  <Slides>4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Office-Design</vt:lpstr>
      <vt:lpstr>Photo Editor-Foto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..</dc:creator>
  <cp:lastModifiedBy>..</cp:lastModifiedBy>
  <cp:revision>68</cp:revision>
  <cp:lastPrinted>2016-09-19T13:45:36Z</cp:lastPrinted>
  <dcterms:created xsi:type="dcterms:W3CDTF">2015-06-20T11:20:32Z</dcterms:created>
  <dcterms:modified xsi:type="dcterms:W3CDTF">2016-09-19T14:43:32Z</dcterms:modified>
</cp:coreProperties>
</file>