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png"/>
  <Override PartName="/ppt/media/image12.jpg" ContentType="image/png"/>
  <Override PartName="/ppt/media/image1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85" r:id="rId2"/>
    <p:sldId id="287" r:id="rId3"/>
    <p:sldId id="288" r:id="rId4"/>
    <p:sldId id="284" r:id="rId5"/>
    <p:sldId id="289" r:id="rId6"/>
    <p:sldId id="290" r:id="rId7"/>
    <p:sldId id="298" r:id="rId8"/>
    <p:sldId id="297" r:id="rId9"/>
    <p:sldId id="291" r:id="rId10"/>
    <p:sldId id="292" r:id="rId11"/>
    <p:sldId id="294" r:id="rId12"/>
    <p:sldId id="299" r:id="rId13"/>
    <p:sldId id="300" r:id="rId14"/>
    <p:sldId id="296" r:id="rId15"/>
  </p:sldIdLst>
  <p:sldSz cx="9144000" cy="6858000" type="screen4x3"/>
  <p:notesSz cx="6834188" cy="99790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D0"/>
    <a:srgbClr val="F9BC25"/>
    <a:srgbClr val="DDDDDD"/>
    <a:srgbClr val="F8F8F8"/>
    <a:srgbClr val="FAA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2606" autoAdjust="0"/>
    <p:restoredTop sz="94678" autoAdjust="0"/>
  </p:normalViewPr>
  <p:slideViewPr>
    <p:cSldViewPr>
      <p:cViewPr varScale="1">
        <p:scale>
          <a:sx n="79" d="100"/>
          <a:sy n="79" d="100"/>
        </p:scale>
        <p:origin x="-8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36" y="-78"/>
      </p:cViewPr>
      <p:guideLst>
        <p:guide orient="horz" pos="3143"/>
        <p:guide pos="21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10AF0-9F5E-4B9F-AE6C-63F3E039C4DF}" type="datetimeFigureOut">
              <a:rPr lang="de-DE" smtClean="0"/>
              <a:t>20.12.2011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C56D5-748A-427E-8114-461E4113C2D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143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latin typeface="Myriad Pro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Myriad Pro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2C5D709-0157-48D0-A71C-5CF06733E156}" type="datetime1">
              <a:rPr lang="de-DE" smtClean="0"/>
              <a:t>20.12.2011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131840" y="1484313"/>
            <a:ext cx="5566073" cy="4537075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67544" y="1484313"/>
            <a:ext cx="2664594" cy="453707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0E54B92-C5B3-4DE6-A518-DED897A011A3}" type="datetime1">
              <a:rPr lang="de-DE" smtClean="0"/>
              <a:t>20.12.2011</a:t>
            </a:fld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quarter" idx="15"/>
          </p:nvPr>
        </p:nvSpPr>
        <p:spPr>
          <a:xfrm>
            <a:off x="395536" y="1052513"/>
            <a:ext cx="8208714" cy="576262"/>
          </a:xfrm>
        </p:spPr>
        <p:txBody>
          <a:bodyPr/>
          <a:lstStyle>
            <a:lvl1pPr marL="0" indent="0">
              <a:buNone/>
              <a:defRPr b="1">
                <a:solidFill>
                  <a:srgbClr val="00B0F0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2885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131841" y="1484313"/>
            <a:ext cx="2880320" cy="2160711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67544" y="1484313"/>
            <a:ext cx="2664594" cy="453707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DD8FBE5-68BF-4ED9-BA22-AF13619D6059}" type="datetime1">
              <a:rPr lang="de-DE" smtClean="0"/>
              <a:t>20.12.2011</a:t>
            </a:fld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quarter" idx="15"/>
          </p:nvPr>
        </p:nvSpPr>
        <p:spPr>
          <a:xfrm>
            <a:off x="395536" y="1052513"/>
            <a:ext cx="8208714" cy="576262"/>
          </a:xfrm>
        </p:spPr>
        <p:txBody>
          <a:bodyPr/>
          <a:lstStyle>
            <a:lvl1pPr marL="0" indent="0">
              <a:buNone/>
              <a:defRPr b="1">
                <a:solidFill>
                  <a:srgbClr val="00B0F0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6"/>
          </p:nvPr>
        </p:nvSpPr>
        <p:spPr>
          <a:xfrm>
            <a:off x="3131840" y="3860577"/>
            <a:ext cx="2880320" cy="2160711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7"/>
          </p:nvPr>
        </p:nvSpPr>
        <p:spPr>
          <a:xfrm>
            <a:off x="5724128" y="2708449"/>
            <a:ext cx="2880320" cy="2160711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1529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395536" y="404813"/>
            <a:ext cx="8280152" cy="5616575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A3035BA-38D2-406A-9D48-F0972D731375}" type="datetime1">
              <a:rPr lang="de-DE" smtClean="0"/>
              <a:t>20.12.2011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Myriad Pro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Myriad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56E7F74-E047-4E18-A996-8F08598770C6}" type="datetime1">
              <a:rPr lang="de-DE" smtClean="0"/>
              <a:t>20.12.2011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>
            <a:lvl1pPr>
              <a:defRPr>
                <a:latin typeface="Myriad Pro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556792"/>
            <a:ext cx="4038600" cy="452596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648200" y="1556792"/>
            <a:ext cx="4038600" cy="2185988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648200" y="3861048"/>
            <a:ext cx="4038600" cy="2187575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44B4A54-8804-4F1B-80F3-BE82E51DF0A6}" type="datetime1">
              <a:rPr lang="de-DE" smtClean="0"/>
              <a:t>20.12.2011</a:t>
            </a:fld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5"/>
          </p:nvPr>
        </p:nvSpPr>
        <p:spPr>
          <a:xfrm>
            <a:off x="395536" y="1052513"/>
            <a:ext cx="8208714" cy="576262"/>
          </a:xfrm>
        </p:spPr>
        <p:txBody>
          <a:bodyPr/>
          <a:lstStyle>
            <a:lvl1pPr marL="0" indent="0">
              <a:buNone/>
              <a:defRPr b="1">
                <a:solidFill>
                  <a:srgbClr val="00B0F0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1D49600-684D-42D2-93B5-AAEB8A319092}" type="datetime1">
              <a:rPr lang="de-DE" smtClean="0"/>
              <a:t>20.12.2011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7D25BB6-0DE0-499C-A8B9-F99D1E5BCDAF}" type="datetime1">
              <a:rPr lang="de-DE" smtClean="0"/>
              <a:t>20.12.2011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95536" y="1196752"/>
            <a:ext cx="4100264" cy="49294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A14FD7B-361A-4FC5-B478-7368B6EC44AE}" type="datetime1">
              <a:rPr lang="de-DE" smtClean="0"/>
              <a:t>20.12.2011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7544" y="1628775"/>
            <a:ext cx="8157592" cy="1584201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71F7C07-FB5A-4B3D-8619-5F19FF4DE943}" type="datetime1">
              <a:rPr lang="de-DE" smtClean="0"/>
              <a:t>20.12.2011</a:t>
            </a:fld>
            <a:endParaRPr lang="de-DE" dirty="0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4"/>
          </p:nvPr>
        </p:nvSpPr>
        <p:spPr>
          <a:xfrm>
            <a:off x="467544" y="4221063"/>
            <a:ext cx="8157592" cy="1584201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>
          <a:xfrm>
            <a:off x="395536" y="1052513"/>
            <a:ext cx="8208714" cy="576262"/>
          </a:xfrm>
        </p:spPr>
        <p:txBody>
          <a:bodyPr/>
          <a:lstStyle>
            <a:lvl1pPr marL="0" indent="0">
              <a:buNone/>
              <a:defRPr b="1">
                <a:solidFill>
                  <a:srgbClr val="00B0F0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quarter" idx="16"/>
          </p:nvPr>
        </p:nvSpPr>
        <p:spPr>
          <a:xfrm>
            <a:off x="395536" y="3645024"/>
            <a:ext cx="8208714" cy="576262"/>
          </a:xfrm>
        </p:spPr>
        <p:txBody>
          <a:bodyPr/>
          <a:lstStyle>
            <a:lvl1pPr marL="0" indent="0">
              <a:buNone/>
              <a:defRPr b="1">
                <a:solidFill>
                  <a:srgbClr val="00B0F0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7544" y="1628775"/>
            <a:ext cx="8157592" cy="4392613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D15D3C6-2C32-4940-8A78-E019FBDFC77A}" type="datetime1">
              <a:rPr lang="de-DE" smtClean="0"/>
              <a:t>20.12.2011</a:t>
            </a:fld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quarter" idx="15"/>
          </p:nvPr>
        </p:nvSpPr>
        <p:spPr>
          <a:xfrm>
            <a:off x="395536" y="1052513"/>
            <a:ext cx="8208714" cy="576262"/>
          </a:xfrm>
        </p:spPr>
        <p:txBody>
          <a:bodyPr/>
          <a:lstStyle>
            <a:lvl1pPr marL="0" indent="0">
              <a:buNone/>
              <a:defRPr b="1">
                <a:solidFill>
                  <a:srgbClr val="00B0F0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9959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68313" y="1628775"/>
            <a:ext cx="8156575" cy="4392613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FDD33A1-796D-4001-9443-5279642DC72A}" type="datetime1">
              <a:rPr lang="de-DE" smtClean="0"/>
              <a:t>20.12.2011</a:t>
            </a:fld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quarter" idx="15"/>
          </p:nvPr>
        </p:nvSpPr>
        <p:spPr>
          <a:xfrm>
            <a:off x="395536" y="1052513"/>
            <a:ext cx="8208714" cy="576262"/>
          </a:xfrm>
        </p:spPr>
        <p:txBody>
          <a:bodyPr/>
          <a:lstStyle>
            <a:lvl1pPr marL="0" indent="0">
              <a:buNone/>
              <a:defRPr b="1">
                <a:solidFill>
                  <a:srgbClr val="00B0F0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953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B394-1081-4987-8142-DF378D979319}" type="datetime1">
              <a:rPr lang="de-DE" smtClean="0"/>
              <a:t>20.12.2011</a:t>
            </a:fld>
            <a:endParaRPr lang="de-DE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5"/>
          </p:nvPr>
        </p:nvSpPr>
        <p:spPr>
          <a:xfrm>
            <a:off x="2556545" y="1628800"/>
            <a:ext cx="1871439" cy="1224161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6"/>
          </p:nvPr>
        </p:nvSpPr>
        <p:spPr>
          <a:xfrm>
            <a:off x="4644008" y="1628800"/>
            <a:ext cx="1871439" cy="1224161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7"/>
          </p:nvPr>
        </p:nvSpPr>
        <p:spPr>
          <a:xfrm>
            <a:off x="6733009" y="1628800"/>
            <a:ext cx="1871439" cy="1224161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544" y="3068960"/>
            <a:ext cx="1871439" cy="1224161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4" name="Bildplatzhalter 8"/>
          <p:cNvSpPr>
            <a:spLocks noGrp="1"/>
          </p:cNvSpPr>
          <p:nvPr>
            <p:ph type="pic" sz="quarter" idx="19"/>
          </p:nvPr>
        </p:nvSpPr>
        <p:spPr>
          <a:xfrm>
            <a:off x="2555776" y="3068960"/>
            <a:ext cx="1871439" cy="1224161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5" name="Bildplatzhalter 8"/>
          <p:cNvSpPr>
            <a:spLocks noGrp="1"/>
          </p:cNvSpPr>
          <p:nvPr>
            <p:ph type="pic" sz="quarter" idx="20"/>
          </p:nvPr>
        </p:nvSpPr>
        <p:spPr>
          <a:xfrm>
            <a:off x="4643239" y="3068960"/>
            <a:ext cx="1871439" cy="1224161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6" name="Bildplatzhalter 8"/>
          <p:cNvSpPr>
            <a:spLocks noGrp="1"/>
          </p:cNvSpPr>
          <p:nvPr>
            <p:ph type="pic" sz="quarter" idx="21"/>
          </p:nvPr>
        </p:nvSpPr>
        <p:spPr>
          <a:xfrm>
            <a:off x="6732240" y="3068960"/>
            <a:ext cx="1871439" cy="1224161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5" name="Inhaltsplatzhalter 3"/>
          <p:cNvSpPr>
            <a:spLocks noGrp="1"/>
          </p:cNvSpPr>
          <p:nvPr>
            <p:ph sz="quarter" idx="31"/>
          </p:nvPr>
        </p:nvSpPr>
        <p:spPr>
          <a:xfrm>
            <a:off x="395536" y="1052513"/>
            <a:ext cx="8208714" cy="576262"/>
          </a:xfrm>
        </p:spPr>
        <p:txBody>
          <a:bodyPr/>
          <a:lstStyle>
            <a:lvl1pPr marL="0" indent="0">
              <a:buNone/>
              <a:defRPr b="1">
                <a:solidFill>
                  <a:srgbClr val="00B0F0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26" name="Bildplatzhalter 8"/>
          <p:cNvSpPr>
            <a:spLocks noGrp="1"/>
          </p:cNvSpPr>
          <p:nvPr>
            <p:ph type="pic" sz="quarter" idx="32"/>
          </p:nvPr>
        </p:nvSpPr>
        <p:spPr>
          <a:xfrm>
            <a:off x="468313" y="4581103"/>
            <a:ext cx="1871439" cy="1224161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7" name="Bildplatzhalter 8"/>
          <p:cNvSpPr>
            <a:spLocks noGrp="1"/>
          </p:cNvSpPr>
          <p:nvPr>
            <p:ph type="pic" sz="quarter" idx="33"/>
          </p:nvPr>
        </p:nvSpPr>
        <p:spPr>
          <a:xfrm>
            <a:off x="2556545" y="4581103"/>
            <a:ext cx="1871439" cy="1224161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8" name="Bildplatzhalter 8"/>
          <p:cNvSpPr>
            <a:spLocks noGrp="1"/>
          </p:cNvSpPr>
          <p:nvPr>
            <p:ph type="pic" sz="quarter" idx="34"/>
          </p:nvPr>
        </p:nvSpPr>
        <p:spPr>
          <a:xfrm>
            <a:off x="4644008" y="4581103"/>
            <a:ext cx="1871439" cy="1224161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9" name="Bildplatzhalter 8"/>
          <p:cNvSpPr>
            <a:spLocks noGrp="1"/>
          </p:cNvSpPr>
          <p:nvPr>
            <p:ph type="pic" sz="quarter" idx="35"/>
          </p:nvPr>
        </p:nvSpPr>
        <p:spPr>
          <a:xfrm>
            <a:off x="6733009" y="4581103"/>
            <a:ext cx="1871439" cy="1224161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30" name="Bildplatzhalter 8"/>
          <p:cNvSpPr>
            <a:spLocks noGrp="1"/>
          </p:cNvSpPr>
          <p:nvPr>
            <p:ph type="pic" sz="quarter" idx="36"/>
          </p:nvPr>
        </p:nvSpPr>
        <p:spPr>
          <a:xfrm>
            <a:off x="467544" y="1628800"/>
            <a:ext cx="1871439" cy="1224161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1538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67544" y="1484313"/>
            <a:ext cx="4042792" cy="4608512"/>
          </a:xfrm>
        </p:spPr>
        <p:txBody>
          <a:bodyPr/>
          <a:lstStyle>
            <a:lvl1pPr marL="285750" indent="-285750">
              <a:buClr>
                <a:srgbClr val="00B0F0"/>
              </a:buClr>
              <a:buFont typeface="Arial" pitchFamily="34" charset="0"/>
              <a:buChar char="•"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4510088" y="1484313"/>
            <a:ext cx="4114800" cy="4608512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1AFC8AD-3EDA-403F-8AC8-A1B258DE829E}" type="datetime1">
              <a:rPr lang="de-DE" smtClean="0"/>
              <a:t>20.12.2011</a:t>
            </a:fld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quarter" idx="15"/>
          </p:nvPr>
        </p:nvSpPr>
        <p:spPr>
          <a:xfrm>
            <a:off x="395536" y="1052513"/>
            <a:ext cx="8208714" cy="576262"/>
          </a:xfrm>
        </p:spPr>
        <p:txBody>
          <a:bodyPr/>
          <a:lstStyle>
            <a:lvl1pPr marL="0" indent="0">
              <a:buNone/>
              <a:defRPr b="1">
                <a:solidFill>
                  <a:srgbClr val="00B0F0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2860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67544" y="1484313"/>
            <a:ext cx="8230369" cy="4537075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D41431E-E93F-4724-985B-963F8087EA56}" type="datetime1">
              <a:rPr lang="de-DE" smtClean="0"/>
              <a:t>20.12.2011</a:t>
            </a:fld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5"/>
          </p:nvPr>
        </p:nvSpPr>
        <p:spPr>
          <a:xfrm>
            <a:off x="395536" y="1052513"/>
            <a:ext cx="8208714" cy="576262"/>
          </a:xfrm>
        </p:spPr>
        <p:txBody>
          <a:bodyPr/>
          <a:lstStyle>
            <a:lvl1pPr marL="0" indent="0">
              <a:buNone/>
              <a:defRPr b="1">
                <a:solidFill>
                  <a:srgbClr val="00B0F0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661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404664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Überschrift 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196752"/>
            <a:ext cx="8229600" cy="435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 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Myriad Pro"/>
              </a:defRPr>
            </a:lvl1pPr>
          </a:lstStyle>
          <a:p>
            <a:pPr>
              <a:defRPr/>
            </a:pPr>
            <a:fld id="{C169ABD6-8505-4577-B0D9-353354EEBFDA}" type="datetime1">
              <a:rPr lang="de-DE" smtClean="0"/>
              <a:t>20.12.2011</a:t>
            </a:fld>
            <a:endParaRPr lang="de-DE" dirty="0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99098FB-2247-499F-8E1C-E2A140A9558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7" name="Picture 8" descr="\\Mini1\files\_KWI-MEDIA-Orga\LOGO und Briefpapier\logo_small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19206" y="6312743"/>
            <a:ext cx="857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4"/>
          <p:cNvSpPr>
            <a:spLocks noChangeShapeType="1"/>
          </p:cNvSpPr>
          <p:nvPr/>
        </p:nvSpPr>
        <p:spPr bwMode="auto">
          <a:xfrm>
            <a:off x="0" y="6237312"/>
            <a:ext cx="9144000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>
              <a:latin typeface="Myriad Pro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67" r:id="rId5"/>
    <p:sldLayoutId id="2147483666" r:id="rId6"/>
    <p:sldLayoutId id="2147483668" r:id="rId7"/>
    <p:sldLayoutId id="2147483664" r:id="rId8"/>
    <p:sldLayoutId id="2147483663" r:id="rId9"/>
    <p:sldLayoutId id="2147483665" r:id="rId10"/>
    <p:sldLayoutId id="2147483669" r:id="rId11"/>
    <p:sldLayoutId id="2147483656" r:id="rId12"/>
    <p:sldLayoutId id="2147483658" r:id="rId13"/>
    <p:sldLayoutId id="2147483661" r:id="rId14"/>
    <p:sldLayoutId id="2147483662" r:id="rId1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>
              <a:lumMod val="50000"/>
            </a:schemeClr>
          </a:solidFill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Font typeface="Arial" pitchFamily="34" charset="0"/>
        <a:buChar char="•"/>
        <a:defRPr sz="1800" b="1">
          <a:solidFill>
            <a:srgbClr val="00B0F0"/>
          </a:solidFill>
          <a:latin typeface="Myriad Pro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Font typeface="Arial" pitchFamily="34" charset="0"/>
        <a:buChar char="•"/>
        <a:defRPr sz="1800">
          <a:solidFill>
            <a:schemeClr val="tx1">
              <a:lumMod val="65000"/>
              <a:lumOff val="35000"/>
            </a:schemeClr>
          </a:solidFill>
          <a:latin typeface="Myriad Pro"/>
          <a:cs typeface="+mn-cs"/>
        </a:defRPr>
      </a:lvl2pPr>
      <a:lvl3pPr marL="12001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b="0">
          <a:solidFill>
            <a:schemeClr val="tx1">
              <a:lumMod val="65000"/>
              <a:lumOff val="35000"/>
            </a:schemeClr>
          </a:solidFill>
          <a:latin typeface="Myriad Pro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://www.unfallkasse-nrw.de/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://www.kuhlmann-cars.de/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v.de/" TargetMode="External"/><Relationship Id="rId13" Type="http://schemas.openxmlformats.org/officeDocument/2006/relationships/image" Target="../media/image7.gif"/><Relationship Id="rId18" Type="http://schemas.openxmlformats.org/officeDocument/2006/relationships/hyperlink" Target="http://www.suwelack.de/" TargetMode="External"/><Relationship Id="rId26" Type="http://schemas.openxmlformats.org/officeDocument/2006/relationships/hyperlink" Target="http://www.unfallkasse-nrw.de/" TargetMode="External"/><Relationship Id="rId3" Type="http://schemas.openxmlformats.org/officeDocument/2006/relationships/image" Target="../media/image2.jpg"/><Relationship Id="rId21" Type="http://schemas.openxmlformats.org/officeDocument/2006/relationships/image" Target="../media/image11.jpg"/><Relationship Id="rId7" Type="http://schemas.openxmlformats.org/officeDocument/2006/relationships/image" Target="../media/image4.jpg"/><Relationship Id="rId12" Type="http://schemas.openxmlformats.org/officeDocument/2006/relationships/hyperlink" Target="http://www.lbs.de/west/home" TargetMode="External"/><Relationship Id="rId17" Type="http://schemas.openxmlformats.org/officeDocument/2006/relationships/image" Target="../media/image9.jpg"/><Relationship Id="rId25" Type="http://schemas.openxmlformats.org/officeDocument/2006/relationships/image" Target="../media/image13.jpg"/><Relationship Id="rId2" Type="http://schemas.openxmlformats.org/officeDocument/2006/relationships/hyperlink" Target="http://www.aschendorff.de/" TargetMode="External"/><Relationship Id="rId16" Type="http://schemas.openxmlformats.org/officeDocument/2006/relationships/hyperlink" Target="http://www.freeze-dry-foods.de/de/" TargetMode="External"/><Relationship Id="rId20" Type="http://schemas.openxmlformats.org/officeDocument/2006/relationships/hyperlink" Target="http://www.vitasprint.de/" TargetMode="External"/><Relationship Id="rId29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hk-nordwestfalen.de/" TargetMode="External"/><Relationship Id="rId11" Type="http://schemas.openxmlformats.org/officeDocument/2006/relationships/image" Target="../media/image6.jpg"/><Relationship Id="rId24" Type="http://schemas.openxmlformats.org/officeDocument/2006/relationships/hyperlink" Target="http://www.kuhlmann-cars.de/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8.jpg"/><Relationship Id="rId23" Type="http://schemas.openxmlformats.org/officeDocument/2006/relationships/image" Target="../media/image12.jpg"/><Relationship Id="rId28" Type="http://schemas.openxmlformats.org/officeDocument/2006/relationships/hyperlink" Target="http://pill.de/" TargetMode="External"/><Relationship Id="rId10" Type="http://schemas.openxmlformats.org/officeDocument/2006/relationships/hyperlink" Target="http://www.westfalenhallen.de/index.php" TargetMode="External"/><Relationship Id="rId19" Type="http://schemas.openxmlformats.org/officeDocument/2006/relationships/image" Target="../media/image10.jpg"/><Relationship Id="rId31" Type="http://schemas.openxmlformats.org/officeDocument/2006/relationships/image" Target="../media/image17.jpg"/><Relationship Id="rId4" Type="http://schemas.openxmlformats.org/officeDocument/2006/relationships/hyperlink" Target="http://www.halle-muensterland.de/de/" TargetMode="External"/><Relationship Id="rId9" Type="http://schemas.openxmlformats.org/officeDocument/2006/relationships/image" Target="../media/image5.jpg"/><Relationship Id="rId14" Type="http://schemas.openxmlformats.org/officeDocument/2006/relationships/hyperlink" Target="http://www.compo.de/" TargetMode="External"/><Relationship Id="rId22" Type="http://schemas.openxmlformats.org/officeDocument/2006/relationships/hyperlink" Target="http://www.centrum-online.de/" TargetMode="External"/><Relationship Id="rId27" Type="http://schemas.openxmlformats.org/officeDocument/2006/relationships/image" Target="../media/image14.jpg"/><Relationship Id="rId30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ihk-nordwestfalen.de/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wochenblatt.com/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www.vitasprint.de/" TargetMode="External"/><Relationship Id="rId7" Type="http://schemas.openxmlformats.org/officeDocument/2006/relationships/image" Target="../media/image22.jpg"/><Relationship Id="rId2" Type="http://schemas.openxmlformats.org/officeDocument/2006/relationships/hyperlink" Target="http://www.centrum-online.de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hyperlink" Target="http://www.spalt-online.de/" TargetMode="External"/><Relationship Id="rId4" Type="http://schemas.openxmlformats.org/officeDocument/2006/relationships/hyperlink" Target="http://www.baldriparan.de/" TargetMode="External"/><Relationship Id="rId9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halle-muensterland.de/de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latin typeface="Myriad Pro" pitchFamily="34" charset="0"/>
              </a:rPr>
              <a:t>Agenturportrait</a:t>
            </a:r>
            <a:endParaRPr lang="de-DE" dirty="0">
              <a:latin typeface="Myriad Pro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752600"/>
          </a:xfrm>
        </p:spPr>
        <p:txBody>
          <a:bodyPr/>
          <a:lstStyle/>
          <a:p>
            <a:r>
              <a:rPr lang="de-DE" b="1" dirty="0" smtClean="0">
                <a:solidFill>
                  <a:srgbClr val="00B0F0"/>
                </a:solidFill>
                <a:latin typeface="Myriad Pro"/>
              </a:rPr>
              <a:t>KWI Media GmbH</a:t>
            </a:r>
            <a:endParaRPr lang="de-DE" b="1" dirty="0">
              <a:solidFill>
                <a:srgbClr val="00B0F0"/>
              </a:solidFill>
              <a:latin typeface="Myriad Pro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B43D31E-3F94-41F2-A3A0-6614F39C5802}" type="datetime1">
              <a:rPr lang="de-DE" smtClean="0">
                <a:latin typeface="Myriad Pro" pitchFamily="34" charset="0"/>
              </a:rPr>
              <a:t>20.12.2011</a:t>
            </a:fld>
            <a:endParaRPr lang="de-DE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26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Myriad Pro" pitchFamily="34" charset="0"/>
              </a:rPr>
              <a:t>Im Detail – www.unfallkasse-nrw.de</a:t>
            </a:r>
            <a:endParaRPr lang="de-DE" dirty="0">
              <a:latin typeface="Myriad Pro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Betreuung seit </a:t>
            </a:r>
            <a:r>
              <a:rPr lang="de-DE" dirty="0" smtClean="0">
                <a:latin typeface="Myriad Pro" pitchFamily="34" charset="0"/>
              </a:rPr>
              <a:t>2008 </a:t>
            </a:r>
            <a:r>
              <a:rPr lang="de-DE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(zuvor langjährige Arbeit für den Vorgänger, den GUVV-WL)</a:t>
            </a:r>
          </a:p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Leistungen u.a.:</a:t>
            </a:r>
          </a:p>
          <a:p>
            <a:pPr lvl="1"/>
            <a:r>
              <a:rPr lang="de-DE" sz="1600" dirty="0" smtClean="0">
                <a:latin typeface="Myriad Pro" pitchFamily="34" charset="0"/>
              </a:rPr>
              <a:t>TYPO3-Support </a:t>
            </a:r>
            <a:r>
              <a:rPr lang="de-DE" sz="1600" smtClean="0">
                <a:latin typeface="Myriad Pro" pitchFamily="34" charset="0"/>
              </a:rPr>
              <a:t>und Weiterentwicklung</a:t>
            </a:r>
            <a:endParaRPr lang="de-DE" sz="1600" dirty="0" smtClean="0">
              <a:latin typeface="Myriad Pro" pitchFamily="34" charset="0"/>
            </a:endParaRPr>
          </a:p>
          <a:p>
            <a:pPr lvl="1"/>
            <a:r>
              <a:rPr lang="de-DE" sz="1600" dirty="0" smtClean="0">
                <a:latin typeface="Myriad Pro" pitchFamily="34" charset="0"/>
              </a:rPr>
              <a:t>Mitarbeiterver-zeichnis (Datenbank) zur internen Recherche von Ansprechpartnern</a:t>
            </a:r>
          </a:p>
          <a:p>
            <a:pPr lvl="1"/>
            <a:endParaRPr lang="de-DE" dirty="0">
              <a:latin typeface="Myriad Pro" pitchFamily="34" charset="0"/>
            </a:endParaRPr>
          </a:p>
        </p:txBody>
      </p:sp>
      <p:pic>
        <p:nvPicPr>
          <p:cNvPr id="12" name="Bildplatzhalter 11">
            <a:hlinkClick r:id="rId2"/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34" b="-7334"/>
          <a:stretch/>
        </p:blipFill>
        <p:spPr>
          <a:xfrm>
            <a:off x="3059832" y="1268760"/>
            <a:ext cx="5566073" cy="453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Datumsplatzhalt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3C8A4DB-98A9-42C0-B31D-D45C5931A154}" type="datetime1">
              <a:rPr lang="de-DE" smtClean="0">
                <a:latin typeface="Myriad Pro" pitchFamily="34" charset="0"/>
              </a:rPr>
              <a:t>20.12.2011</a:t>
            </a:fld>
            <a:endParaRPr lang="de-DE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52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Myriad Pro" pitchFamily="34" charset="0"/>
              </a:rPr>
              <a:t>Im Detail – www.kuhlmann-cars.de</a:t>
            </a:r>
            <a:endParaRPr lang="de-DE" dirty="0">
              <a:latin typeface="Myriad Pro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endParaRPr lang="de-DE" dirty="0" smtClean="0">
              <a:latin typeface="Myriad Pro" pitchFamily="34" charset="0"/>
            </a:endParaRPr>
          </a:p>
          <a:p>
            <a:pPr marL="457200" lvl="1" indent="0">
              <a:buNone/>
            </a:pPr>
            <a:endParaRPr lang="de-DE" dirty="0" smtClean="0">
              <a:latin typeface="Myriad Pro" pitchFamily="34" charset="0"/>
            </a:endParaRPr>
          </a:p>
          <a:p>
            <a:pPr lvl="1"/>
            <a:endParaRPr lang="de-DE" dirty="0">
              <a:latin typeface="Myriad Pro" pitchFamily="34" charset="0"/>
            </a:endParaRPr>
          </a:p>
        </p:txBody>
      </p:sp>
      <p:pic>
        <p:nvPicPr>
          <p:cNvPr id="5" name="Bildplatzhalter 4">
            <a:hlinkClick r:id="rId2"/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50" b="-4450"/>
          <a:stretch/>
        </p:blipFill>
        <p:spPr>
          <a:xfrm>
            <a:off x="3131840" y="1412776"/>
            <a:ext cx="5566073" cy="453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platzhalter 3"/>
          <p:cNvSpPr txBox="1">
            <a:spLocks/>
          </p:cNvSpPr>
          <p:nvPr/>
        </p:nvSpPr>
        <p:spPr bwMode="auto">
          <a:xfrm>
            <a:off x="467544" y="1484784"/>
            <a:ext cx="27363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Kunde seit 2009</a:t>
            </a:r>
          </a:p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Leistungen u.a.:</a:t>
            </a:r>
          </a:p>
          <a:p>
            <a:pPr lvl="1"/>
            <a:r>
              <a:rPr lang="de-DE" sz="1600" dirty="0" smtClean="0">
                <a:latin typeface="Myriad Pro" pitchFamily="34" charset="0"/>
              </a:rPr>
              <a:t>Konzeption, Design und Programmierung der neuen Website in 10 Sprachen (CMS: TYPO3)</a:t>
            </a:r>
          </a:p>
          <a:p>
            <a:pPr lvl="1"/>
            <a:r>
              <a:rPr lang="de-DE" sz="1600" dirty="0" smtClean="0">
                <a:latin typeface="Myriad Pro" pitchFamily="34" charset="0"/>
              </a:rPr>
              <a:t>Newsmodul, Bildergalerien und Video-Integration</a:t>
            </a:r>
          </a:p>
          <a:p>
            <a:pPr lvl="1"/>
            <a:r>
              <a:rPr lang="de-DE" sz="1600" dirty="0" smtClean="0">
                <a:latin typeface="Myriad Pro" pitchFamily="34" charset="0"/>
              </a:rPr>
              <a:t>Ständiger Support und Erweiterung</a:t>
            </a:r>
          </a:p>
          <a:p>
            <a:pPr lvl="1"/>
            <a:endParaRPr lang="de-DE" dirty="0" smtClean="0">
              <a:latin typeface="Myriad Pro" pitchFamily="34" charset="0"/>
            </a:endParaRPr>
          </a:p>
          <a:p>
            <a:pPr lvl="1"/>
            <a:endParaRPr lang="de-DE" dirty="0">
              <a:latin typeface="Myriad Pro" pitchFamily="34" charset="0"/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A46CAC6-B9B0-4B2A-8D41-7FDE6A4271E1}" type="datetime1">
              <a:rPr lang="de-DE" smtClean="0">
                <a:latin typeface="Myriad Pro" pitchFamily="34" charset="0"/>
              </a:rPr>
              <a:t>20.12.2011</a:t>
            </a:fld>
            <a:endParaRPr lang="de-DE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48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Myriad Pro" pitchFamily="34" charset="0"/>
              </a:rPr>
              <a:t>Im Detail – www.explizit.net</a:t>
            </a:r>
            <a:endParaRPr lang="de-DE" dirty="0">
              <a:latin typeface="Myriad Pro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endParaRPr lang="de-DE" dirty="0" smtClean="0">
              <a:latin typeface="Myriad Pro" pitchFamily="34" charset="0"/>
            </a:endParaRPr>
          </a:p>
          <a:p>
            <a:pPr marL="457200" lvl="1" indent="0">
              <a:buNone/>
            </a:pPr>
            <a:endParaRPr lang="de-DE" dirty="0" smtClean="0">
              <a:latin typeface="Myriad Pro" pitchFamily="34" charset="0"/>
            </a:endParaRPr>
          </a:p>
          <a:p>
            <a:pPr lvl="1"/>
            <a:endParaRPr lang="de-DE" dirty="0">
              <a:latin typeface="Myriad Pro" pitchFamily="34" charset="0"/>
            </a:endParaRPr>
          </a:p>
        </p:txBody>
      </p:sp>
      <p:sp>
        <p:nvSpPr>
          <p:cNvPr id="9" name="Textplatzhalter 3"/>
          <p:cNvSpPr txBox="1">
            <a:spLocks/>
          </p:cNvSpPr>
          <p:nvPr/>
        </p:nvSpPr>
        <p:spPr bwMode="auto">
          <a:xfrm>
            <a:off x="467544" y="1484784"/>
            <a:ext cx="27363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Die Unternehmens-gruppe Aschendorff ist Kunde seit 2002</a:t>
            </a:r>
          </a:p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Leistungen für www.explizit.net:</a:t>
            </a:r>
          </a:p>
          <a:p>
            <a:pPr lvl="1"/>
            <a:r>
              <a:rPr lang="de-DE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itchFamily="34" charset="0"/>
              </a:rPr>
              <a:t>Design und Programmierung des katholischen Web-Portals  </a:t>
            </a:r>
          </a:p>
          <a:p>
            <a:pPr lvl="1"/>
            <a:r>
              <a:rPr lang="de-DE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itchFamily="34" charset="0"/>
              </a:rPr>
              <a:t>Anbindung an das Abonnenten-System, Kommentarfunktion, Online-Archiv etc.</a:t>
            </a:r>
          </a:p>
          <a:p>
            <a:pPr lvl="1"/>
            <a:r>
              <a:rPr lang="de-DE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itchFamily="34" charset="0"/>
              </a:rPr>
              <a:t>Support und Weiterentwicklung</a:t>
            </a:r>
          </a:p>
          <a:p>
            <a:pPr lvl="1"/>
            <a:r>
              <a:rPr lang="de-DE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itchFamily="34" charset="0"/>
              </a:rPr>
              <a:t>CMS: </a:t>
            </a:r>
            <a:r>
              <a:rPr lang="de-DE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Myriad Pro" pitchFamily="34" charset="0"/>
              </a:rPr>
              <a:t>ez</a:t>
            </a:r>
            <a:r>
              <a:rPr lang="de-DE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itchFamily="34" charset="0"/>
              </a:rPr>
              <a:t> </a:t>
            </a:r>
            <a:r>
              <a:rPr lang="de-DE" sz="16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yriad Pro" pitchFamily="34" charset="0"/>
              </a:rPr>
              <a:t>Publish</a:t>
            </a:r>
            <a:endParaRPr lang="de-DE" dirty="0" smtClean="0">
              <a:latin typeface="Myriad Pro" pitchFamily="34" charset="0"/>
            </a:endParaRPr>
          </a:p>
          <a:p>
            <a:pPr lvl="1"/>
            <a:endParaRPr lang="de-DE" dirty="0">
              <a:latin typeface="Myriad Pro" pitchFamily="34" charset="0"/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E55579A-7EC2-42E9-97A7-C224D2E86207}" type="datetime1">
              <a:rPr lang="de-DE" smtClean="0">
                <a:latin typeface="Myriad Pro" pitchFamily="34" charset="0"/>
              </a:rPr>
              <a:t>20.12.2011</a:t>
            </a:fld>
            <a:endParaRPr lang="de-DE" dirty="0">
              <a:latin typeface="Myriad Pro" pitchFamily="34" charset="0"/>
            </a:endParaRPr>
          </a:p>
        </p:txBody>
      </p:sp>
      <p:pic>
        <p:nvPicPr>
          <p:cNvPr id="11" name="Bildplatzhalter 1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" b="2312"/>
          <a:stretch>
            <a:fillRect/>
          </a:stretch>
        </p:blipFill>
        <p:spPr>
          <a:xfrm>
            <a:off x="3275857" y="1628800"/>
            <a:ext cx="5256584" cy="428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8064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Myriad Pro" pitchFamily="34" charset="0"/>
              </a:rPr>
              <a:t>Im Detail </a:t>
            </a:r>
            <a:r>
              <a:rPr lang="de-DE" smtClean="0">
                <a:latin typeface="Myriad Pro" pitchFamily="34" charset="0"/>
              </a:rPr>
              <a:t>– </a:t>
            </a:r>
            <a:r>
              <a:rPr lang="de-DE" smtClean="0">
                <a:latin typeface="Myriad Pro" pitchFamily="34" charset="0"/>
              </a:rPr>
              <a:t>Klinikverbund Westmünsterland </a:t>
            </a:r>
            <a:endParaRPr lang="de-DE" dirty="0">
              <a:latin typeface="Myriad Pro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endParaRPr lang="de-DE" dirty="0" smtClean="0">
              <a:latin typeface="Myriad Pro" pitchFamily="34" charset="0"/>
            </a:endParaRPr>
          </a:p>
          <a:p>
            <a:pPr marL="457200" lvl="1" indent="0">
              <a:buNone/>
            </a:pPr>
            <a:endParaRPr lang="de-DE" dirty="0" smtClean="0">
              <a:latin typeface="Myriad Pro" pitchFamily="34" charset="0"/>
            </a:endParaRPr>
          </a:p>
          <a:p>
            <a:pPr lvl="1"/>
            <a:endParaRPr lang="de-DE" dirty="0">
              <a:latin typeface="Myriad Pro" pitchFamily="34" charset="0"/>
            </a:endParaRPr>
          </a:p>
        </p:txBody>
      </p:sp>
      <p:sp>
        <p:nvSpPr>
          <p:cNvPr id="9" name="Textplatzhalter 3"/>
          <p:cNvSpPr txBox="1">
            <a:spLocks/>
          </p:cNvSpPr>
          <p:nvPr/>
        </p:nvSpPr>
        <p:spPr bwMode="auto">
          <a:xfrm>
            <a:off x="467544" y="1484784"/>
            <a:ext cx="27363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b="1" smtClean="0">
                <a:solidFill>
                  <a:srgbClr val="00B0F0"/>
                </a:solidFill>
                <a:latin typeface="Myriad Pro" pitchFamily="34" charset="0"/>
              </a:rPr>
              <a:t>Der KVWWML ist Kunde seit 2011</a:t>
            </a:r>
            <a:endParaRPr lang="de-DE" b="1" dirty="0" smtClean="0">
              <a:solidFill>
                <a:srgbClr val="00B0F0"/>
              </a:solidFill>
              <a:latin typeface="Myriad Pro" pitchFamily="34" charset="0"/>
            </a:endParaRPr>
          </a:p>
          <a:p>
            <a:r>
              <a:rPr lang="de-DE" b="1" smtClean="0">
                <a:solidFill>
                  <a:srgbClr val="00B0F0"/>
                </a:solidFill>
                <a:latin typeface="Myriad Pro" pitchFamily="34" charset="0"/>
              </a:rPr>
              <a:t>Leistungen:</a:t>
            </a:r>
            <a:endParaRPr lang="de-DE" b="1" dirty="0" smtClean="0">
              <a:solidFill>
                <a:srgbClr val="00B0F0"/>
              </a:solidFill>
              <a:latin typeface="Myriad Pro" pitchFamily="34" charset="0"/>
            </a:endParaRPr>
          </a:p>
          <a:p>
            <a:pPr lvl="1"/>
            <a:r>
              <a:rPr lang="de-DE" sz="1600" smtClean="0">
                <a:solidFill>
                  <a:srgbClr val="000000">
                    <a:lumMod val="65000"/>
                    <a:lumOff val="35000"/>
                  </a:srgbClr>
                </a:solidFill>
                <a:latin typeface="Myriad Pro" pitchFamily="34" charset="0"/>
              </a:rPr>
              <a:t>Derzeit realisieren wir den Relaunch von insgesamt 7 Verbund-Websites</a:t>
            </a:r>
          </a:p>
          <a:p>
            <a:pPr lvl="1"/>
            <a:r>
              <a:rPr lang="de-DE" sz="1600" smtClean="0">
                <a:solidFill>
                  <a:srgbClr val="000000">
                    <a:lumMod val="65000"/>
                    <a:lumOff val="35000"/>
                  </a:srgbClr>
                </a:solidFill>
                <a:latin typeface="Myriad Pro" pitchFamily="34" charset="0"/>
              </a:rPr>
              <a:t>Besondere Features: </a:t>
            </a:r>
          </a:p>
          <a:p>
            <a:pPr lvl="2"/>
            <a:r>
              <a:rPr lang="de-DE" sz="1400" smtClean="0">
                <a:solidFill>
                  <a:srgbClr val="000000">
                    <a:lumMod val="65000"/>
                    <a:lumOff val="35000"/>
                  </a:srgbClr>
                </a:solidFill>
                <a:latin typeface="Myriad Pro" pitchFamily="34" charset="0"/>
              </a:rPr>
              <a:t>Behandlungs-Finder</a:t>
            </a:r>
          </a:p>
          <a:p>
            <a:pPr lvl="2"/>
            <a:r>
              <a:rPr lang="de-DE" sz="1400" smtClean="0">
                <a:solidFill>
                  <a:srgbClr val="000000">
                    <a:lumMod val="65000"/>
                    <a:lumOff val="35000"/>
                  </a:srgbClr>
                </a:solidFill>
                <a:latin typeface="Myriad Pro" pitchFamily="34" charset="0"/>
              </a:rPr>
              <a:t>Veranstaltungsdatenbank</a:t>
            </a:r>
          </a:p>
          <a:p>
            <a:pPr lvl="2"/>
            <a:r>
              <a:rPr lang="de-DE" sz="1400" smtClean="0">
                <a:solidFill>
                  <a:srgbClr val="000000">
                    <a:lumMod val="65000"/>
                    <a:lumOff val="35000"/>
                  </a:srgbClr>
                </a:solidFill>
                <a:latin typeface="Myriad Pro" pitchFamily="34" charset="0"/>
              </a:rPr>
              <a:t>Stellenmarkt</a:t>
            </a:r>
            <a:endParaRPr lang="de-DE" sz="1400" dirty="0" smtClean="0">
              <a:latin typeface="Myriad Pro" pitchFamily="34" charset="0"/>
            </a:endParaRPr>
          </a:p>
          <a:p>
            <a:pPr lvl="1"/>
            <a:endParaRPr lang="de-DE" dirty="0">
              <a:latin typeface="Myriad Pro" pitchFamily="34" charset="0"/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E55579A-7EC2-42E9-97A7-C224D2E86207}" type="datetime1">
              <a:rPr lang="de-DE" smtClean="0">
                <a:latin typeface="Myriad Pro" pitchFamily="34" charset="0"/>
              </a:rPr>
              <a:t>20.12.2011</a:t>
            </a:fld>
            <a:endParaRPr lang="de-DE" dirty="0"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23" y="1484784"/>
            <a:ext cx="5305425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457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/>
          <a:p>
            <a:r>
              <a:rPr lang="de-DE" dirty="0" smtClean="0">
                <a:latin typeface="Myriad Pro" pitchFamily="34" charset="0"/>
              </a:rPr>
              <a:t>Vielen Dank für Ihre Aufmerksamkeit</a:t>
            </a:r>
            <a:endParaRPr lang="de-DE" dirty="0">
              <a:latin typeface="Myriad Pro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1752600"/>
          </a:xfrm>
        </p:spPr>
        <p:txBody>
          <a:bodyPr/>
          <a:lstStyle/>
          <a:p>
            <a:r>
              <a:rPr lang="de-DE" dirty="0">
                <a:latin typeface="Myriad Pro" pitchFamily="34" charset="0"/>
              </a:rPr>
              <a:t>KWI Media GmbH</a:t>
            </a:r>
          </a:p>
          <a:p>
            <a:r>
              <a:rPr lang="de-DE" dirty="0">
                <a:latin typeface="Myriad Pro" pitchFamily="34" charset="0"/>
              </a:rPr>
              <a:t>Soester Str. 13</a:t>
            </a:r>
          </a:p>
          <a:p>
            <a:r>
              <a:rPr lang="de-DE" dirty="0">
                <a:latin typeface="Myriad Pro" pitchFamily="34" charset="0"/>
              </a:rPr>
              <a:t>48145 Münster</a:t>
            </a:r>
          </a:p>
          <a:p>
            <a:r>
              <a:rPr lang="de-DE" dirty="0">
                <a:latin typeface="Myriad Pro" pitchFamily="34" charset="0"/>
              </a:rPr>
              <a:t>Tel. 0251-392900-0</a:t>
            </a:r>
          </a:p>
          <a:p>
            <a:r>
              <a:rPr lang="de-DE" dirty="0">
                <a:latin typeface="Myriad Pro" pitchFamily="34" charset="0"/>
              </a:rPr>
              <a:t>Fax. 0251-392900-50</a:t>
            </a:r>
          </a:p>
          <a:p>
            <a:endParaRPr lang="de-DE" dirty="0">
              <a:latin typeface="Myriad Pro" pitchFamily="34" charset="0"/>
            </a:endParaRPr>
          </a:p>
          <a:p>
            <a:r>
              <a:rPr lang="de-DE" dirty="0">
                <a:latin typeface="Myriad Pro" pitchFamily="34" charset="0"/>
              </a:rPr>
              <a:t>www.kwi-media.de</a:t>
            </a:r>
          </a:p>
          <a:p>
            <a:r>
              <a:rPr lang="de-DE" dirty="0">
                <a:latin typeface="Myriad Pro" pitchFamily="34" charset="0"/>
              </a:rPr>
              <a:t>info@kwi-media.de</a:t>
            </a:r>
          </a:p>
          <a:p>
            <a:endParaRPr lang="de-DE" dirty="0">
              <a:latin typeface="Myriad Pro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54B2D5E-7041-4071-8AE0-C83EEFA97920}" type="datetime1">
              <a:rPr lang="de-DE" smtClean="0">
                <a:latin typeface="Myriad Pro" pitchFamily="34" charset="0"/>
              </a:rPr>
              <a:t>20.12.2011</a:t>
            </a:fld>
            <a:endParaRPr lang="de-DE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9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Myriad Pro" pitchFamily="34" charset="0"/>
              </a:rPr>
              <a:t>Agentur</a:t>
            </a:r>
            <a:endParaRPr lang="de-DE" dirty="0">
              <a:latin typeface="Myriad Pro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Hintergrund:</a:t>
            </a:r>
            <a:r>
              <a:rPr lang="de-DE" b="1" dirty="0" smtClean="0">
                <a:latin typeface="Myriad Pro" pitchFamily="34" charset="0"/>
              </a:rPr>
              <a:t> </a:t>
            </a:r>
          </a:p>
          <a:p>
            <a:pPr lvl="1"/>
            <a:r>
              <a:rPr lang="de-DE" dirty="0">
                <a:latin typeface="Myriad Pro" pitchFamily="34" charset="0"/>
              </a:rPr>
              <a:t>Die Internetagentur der ICSmedia betreute bereits seit 1996 namhafte Kunden aus der Region.</a:t>
            </a:r>
          </a:p>
          <a:p>
            <a:pPr lvl="1"/>
            <a:r>
              <a:rPr lang="de-DE" dirty="0">
                <a:latin typeface="Myriad Pro" pitchFamily="34" charset="0"/>
              </a:rPr>
              <a:t>Anfang 2009 wurden die Agenturbereiche der ICSmedia unter dem Namen „KWI Media GmbH“ als eigenständiges Unternehmen zusammengefasst</a:t>
            </a:r>
          </a:p>
          <a:p>
            <a:pPr marL="457200" lvl="1" indent="0">
              <a:buNone/>
            </a:pPr>
            <a:r>
              <a:rPr lang="de-DE" dirty="0" smtClean="0">
                <a:latin typeface="Myriad Pro" pitchFamily="34" charset="0"/>
              </a:rPr>
              <a:t> </a:t>
            </a:r>
            <a:endParaRPr lang="de-DE" dirty="0">
              <a:latin typeface="Myriad Pro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Mitarbeiter</a:t>
            </a:r>
          </a:p>
          <a:p>
            <a:pPr lvl="1"/>
            <a:r>
              <a:rPr lang="de-DE" dirty="0">
                <a:latin typeface="Myriad Pro" pitchFamily="34" charset="0"/>
              </a:rPr>
              <a:t>Projektmanager, Designer und </a:t>
            </a:r>
            <a:r>
              <a:rPr lang="de-DE" dirty="0" smtClean="0">
                <a:latin typeface="Myriad Pro" pitchFamily="34" charset="0"/>
              </a:rPr>
              <a:t>Programmierer</a:t>
            </a:r>
          </a:p>
          <a:p>
            <a:pPr lvl="1"/>
            <a:r>
              <a:rPr lang="de-DE" dirty="0" smtClean="0">
                <a:latin typeface="Myriad Pro" pitchFamily="34" charset="0"/>
              </a:rPr>
              <a:t>Festangestellte:   7</a:t>
            </a:r>
          </a:p>
          <a:p>
            <a:pPr lvl="1"/>
            <a:r>
              <a:rPr lang="de-DE" smtClean="0">
                <a:latin typeface="Myriad Pro" pitchFamily="34" charset="0"/>
              </a:rPr>
              <a:t>Ständige Freie </a:t>
            </a:r>
            <a:r>
              <a:rPr lang="de-DE" dirty="0" smtClean="0">
                <a:latin typeface="Myriad Pro" pitchFamily="34" charset="0"/>
              </a:rPr>
              <a:t>Mitarbeiter:    4</a:t>
            </a:r>
          </a:p>
          <a:p>
            <a:endParaRPr lang="de-DE" dirty="0">
              <a:latin typeface="Myriad Pro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37C5EE4F-BF04-42CA-8FD9-6E5A66A39EF4}" type="datetime1">
              <a:rPr lang="de-DE" smtClean="0">
                <a:latin typeface="Myriad Pro" pitchFamily="34" charset="0"/>
              </a:rPr>
              <a:t>20.12.2011</a:t>
            </a:fld>
            <a:endParaRPr lang="de-DE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9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Myriad Pro" pitchFamily="34" charset="0"/>
              </a:rPr>
              <a:t>Leistungen </a:t>
            </a:r>
            <a:endParaRPr lang="de-DE" dirty="0">
              <a:latin typeface="Myriad Pro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Konzeption</a:t>
            </a:r>
          </a:p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Beratung </a:t>
            </a:r>
          </a:p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Webdesign</a:t>
            </a:r>
          </a:p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Programmierung:</a:t>
            </a:r>
          </a:p>
          <a:p>
            <a:pPr lvl="1"/>
            <a:r>
              <a:rPr lang="de-DE" dirty="0" smtClean="0">
                <a:latin typeface="Myriad Pro" pitchFamily="34" charset="0"/>
              </a:rPr>
              <a:t>(X)HTML / CSS</a:t>
            </a:r>
          </a:p>
          <a:p>
            <a:pPr lvl="1"/>
            <a:r>
              <a:rPr lang="de-DE" dirty="0" smtClean="0">
                <a:latin typeface="Myriad Pro" pitchFamily="34" charset="0"/>
              </a:rPr>
              <a:t>XML / XSL</a:t>
            </a:r>
          </a:p>
          <a:p>
            <a:pPr lvl="1"/>
            <a:r>
              <a:rPr lang="de-DE" dirty="0" smtClean="0">
                <a:latin typeface="Myriad Pro" pitchFamily="34" charset="0"/>
              </a:rPr>
              <a:t>PHP</a:t>
            </a:r>
          </a:p>
          <a:p>
            <a:pPr lvl="1"/>
            <a:r>
              <a:rPr lang="de-DE" dirty="0" smtClean="0">
                <a:latin typeface="Myriad Pro" pitchFamily="34" charset="0"/>
              </a:rPr>
              <a:t>AJAX</a:t>
            </a:r>
          </a:p>
          <a:p>
            <a:pPr lvl="1"/>
            <a:r>
              <a:rPr lang="de-DE" dirty="0" smtClean="0">
                <a:latin typeface="Myriad Pro" pitchFamily="34" charset="0"/>
              </a:rPr>
              <a:t>Datenbanken u.a.</a:t>
            </a:r>
          </a:p>
          <a:p>
            <a:r>
              <a:rPr lang="de-DE" b="1" dirty="0">
                <a:solidFill>
                  <a:srgbClr val="00B0F0"/>
                </a:solidFill>
                <a:latin typeface="Myriad Pro" pitchFamily="34" charset="0"/>
              </a:rPr>
              <a:t>Content Management Systeme</a:t>
            </a:r>
          </a:p>
          <a:p>
            <a:pPr lvl="1"/>
            <a:r>
              <a:rPr lang="de-DE" dirty="0">
                <a:latin typeface="Myriad Pro" pitchFamily="34" charset="0"/>
              </a:rPr>
              <a:t>TYPO3</a:t>
            </a:r>
          </a:p>
          <a:p>
            <a:pPr lvl="1"/>
            <a:r>
              <a:rPr lang="de-DE" dirty="0" smtClean="0">
                <a:latin typeface="Myriad Pro" pitchFamily="34" charset="0"/>
              </a:rPr>
              <a:t>OpenText / RedDot</a:t>
            </a:r>
          </a:p>
          <a:p>
            <a:pPr lvl="1"/>
            <a:r>
              <a:rPr lang="de-DE" dirty="0" smtClean="0">
                <a:latin typeface="Myriad Pro" pitchFamily="34" charset="0"/>
              </a:rPr>
              <a:t>ez Publish</a:t>
            </a:r>
            <a:endParaRPr lang="de-DE" dirty="0">
              <a:latin typeface="Myriad Pro" pitchFamily="34" charset="0"/>
            </a:endParaRPr>
          </a:p>
          <a:p>
            <a:pPr lvl="1"/>
            <a:r>
              <a:rPr lang="de-DE" dirty="0">
                <a:latin typeface="Myriad Pro" pitchFamily="34" charset="0"/>
              </a:rPr>
              <a:t>Weblication u.a.</a:t>
            </a:r>
          </a:p>
          <a:p>
            <a:endParaRPr lang="de-DE" dirty="0" smtClean="0">
              <a:latin typeface="Myriad Pro" pitchFamily="34" charset="0"/>
            </a:endParaRPr>
          </a:p>
          <a:p>
            <a:pPr lvl="1"/>
            <a:endParaRPr lang="de-DE" dirty="0" smtClean="0">
              <a:latin typeface="Myriad Pro" pitchFamily="34" charset="0"/>
            </a:endParaRPr>
          </a:p>
          <a:p>
            <a:pPr marL="457200" lvl="1" indent="0">
              <a:buNone/>
            </a:pPr>
            <a:endParaRPr lang="de-DE" dirty="0">
              <a:latin typeface="Myriad Pro" pitchFamily="34" charset="0"/>
            </a:endParaRPr>
          </a:p>
          <a:p>
            <a:pPr marL="457200" lvl="1" indent="0">
              <a:buNone/>
            </a:pPr>
            <a:r>
              <a:rPr lang="de-DE" dirty="0" smtClean="0">
                <a:latin typeface="Myriad Pro" pitchFamily="34" charset="0"/>
              </a:rPr>
              <a:t> </a:t>
            </a:r>
            <a:endParaRPr lang="de-DE" dirty="0">
              <a:latin typeface="Myriad Pro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Shopsysteme: </a:t>
            </a:r>
          </a:p>
          <a:p>
            <a:pPr lvl="1"/>
            <a:r>
              <a:rPr lang="de-DE" dirty="0" smtClean="0">
                <a:latin typeface="Myriad Pro" pitchFamily="34" charset="0"/>
              </a:rPr>
              <a:t>xt:Commerce</a:t>
            </a:r>
          </a:p>
          <a:p>
            <a:pPr lvl="1"/>
            <a:r>
              <a:rPr lang="de-DE" dirty="0" smtClean="0">
                <a:latin typeface="Myriad Pro" pitchFamily="34" charset="0"/>
              </a:rPr>
              <a:t>Magento u.a. </a:t>
            </a:r>
          </a:p>
          <a:p>
            <a:r>
              <a:rPr lang="de-DE" dirty="0">
                <a:latin typeface="Myriad Pro" pitchFamily="34" charset="0"/>
              </a:rPr>
              <a:t>WebApps</a:t>
            </a:r>
          </a:p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Online-Marketing:</a:t>
            </a:r>
          </a:p>
          <a:p>
            <a:pPr lvl="1"/>
            <a:r>
              <a:rPr lang="de-DE" dirty="0" smtClean="0">
                <a:latin typeface="Myriad Pro" pitchFamily="34" charset="0"/>
              </a:rPr>
              <a:t>Suchmaschinenoptimierung</a:t>
            </a:r>
          </a:p>
          <a:p>
            <a:pPr lvl="1"/>
            <a:r>
              <a:rPr lang="de-DE" dirty="0" smtClean="0">
                <a:latin typeface="Myriad Pro" pitchFamily="34" charset="0"/>
              </a:rPr>
              <a:t>Suchmaschinenmarketing</a:t>
            </a:r>
          </a:p>
          <a:p>
            <a:pPr lvl="1"/>
            <a:r>
              <a:rPr lang="de-DE" dirty="0" smtClean="0">
                <a:latin typeface="Myriad Pro" pitchFamily="34" charset="0"/>
              </a:rPr>
              <a:t>Banner-Kampagnen </a:t>
            </a:r>
          </a:p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Online-Redaktion</a:t>
            </a:r>
          </a:p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Support und Betreuung</a:t>
            </a:r>
          </a:p>
          <a:p>
            <a:pPr marL="0" indent="0">
              <a:buNone/>
            </a:pPr>
            <a:endParaRPr lang="de-DE" dirty="0" smtClean="0">
              <a:latin typeface="Myriad Pro" pitchFamily="34" charset="0"/>
            </a:endParaRPr>
          </a:p>
          <a:p>
            <a:pPr marL="457200" lvl="1" indent="0">
              <a:buNone/>
            </a:pPr>
            <a:endParaRPr lang="de-DE" dirty="0" smtClean="0">
              <a:latin typeface="Myriad Pro" pitchFamily="34" charset="0"/>
            </a:endParaRPr>
          </a:p>
          <a:p>
            <a:endParaRPr lang="de-DE" dirty="0">
              <a:latin typeface="Myriad Pro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5E1A7DE7-1F8D-4D26-986B-F93C511C5968}" type="datetime1">
              <a:rPr lang="de-DE" smtClean="0">
                <a:latin typeface="Myriad Pro" pitchFamily="34" charset="0"/>
              </a:rPr>
              <a:t>20.12.2011</a:t>
            </a:fld>
            <a:endParaRPr lang="de-DE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02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Myriad Pro" pitchFamily="34" charset="0"/>
              </a:rPr>
              <a:t>Referenzkunden</a:t>
            </a:r>
            <a:endParaRPr lang="de-DE" dirty="0">
              <a:latin typeface="Myriad Pro" pitchFamily="34" charset="0"/>
            </a:endParaRPr>
          </a:p>
        </p:txBody>
      </p:sp>
      <p:pic>
        <p:nvPicPr>
          <p:cNvPr id="22" name="Bildplatzhalter 21">
            <a:hlinkClick r:id="rId2"/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3" t="-42471" r="647" b="-53688"/>
          <a:stretch/>
        </p:blipFill>
        <p:spPr>
          <a:xfrm>
            <a:off x="2556545" y="1268760"/>
            <a:ext cx="1871439" cy="122416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Bildplatzhalter 22">
            <a:hlinkClick r:id="rId4"/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13" b="-15413"/>
          <a:stretch/>
        </p:blipFill>
        <p:spPr>
          <a:xfrm>
            <a:off x="4644008" y="1268760"/>
            <a:ext cx="1871439" cy="122416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Bildplatzhalter 23">
            <a:hlinkClick r:id="rId6"/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96" b="-37596"/>
          <a:stretch/>
        </p:blipFill>
        <p:spPr>
          <a:xfrm>
            <a:off x="6733009" y="1268760"/>
            <a:ext cx="1871439" cy="122416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Bildplatzhalter 25">
            <a:hlinkClick r:id="rId8"/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662" b="-63662"/>
          <a:stretch/>
        </p:blipFill>
        <p:spPr>
          <a:xfrm>
            <a:off x="2555776" y="2564929"/>
            <a:ext cx="1871439" cy="122416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Bildplatzhalter 26">
            <a:hlinkClick r:id="rId10"/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37" r="-12737"/>
          <a:stretch/>
        </p:blipFill>
        <p:spPr>
          <a:xfrm>
            <a:off x="4643239" y="2564929"/>
            <a:ext cx="1871439" cy="122416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Bildplatzhalter 27">
            <a:hlinkClick r:id="rId12"/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13" b="-15413"/>
          <a:stretch/>
        </p:blipFill>
        <p:spPr>
          <a:xfrm>
            <a:off x="6732240" y="2564929"/>
            <a:ext cx="1871439" cy="122416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Bildplatzhalter 20">
            <a:hlinkClick r:id="rId14"/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22" t="-100" r="-36501" b="-291"/>
          <a:stretch/>
        </p:blipFill>
        <p:spPr>
          <a:xfrm>
            <a:off x="395536" y="1268761"/>
            <a:ext cx="1800200" cy="114146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Bildplatzhalter 29">
            <a:hlinkClick r:id="rId16"/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73" r="-7173"/>
          <a:stretch/>
        </p:blipFill>
        <p:spPr>
          <a:xfrm>
            <a:off x="611560" y="2705683"/>
            <a:ext cx="1656184" cy="108335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1" name="Datumsplatzhalt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9B3361-20AE-45F5-A9C5-52A9FD19246D}" type="datetime1">
              <a:rPr lang="de-DE" smtClean="0">
                <a:latin typeface="Myriad Pro" pitchFamily="34" charset="0"/>
              </a:rPr>
              <a:t>20.12.2011</a:t>
            </a:fld>
            <a:endParaRPr lang="de-DE" dirty="0">
              <a:latin typeface="Myriad Pro" pitchFamily="34" charset="0"/>
            </a:endParaRPr>
          </a:p>
        </p:txBody>
      </p:sp>
      <p:pic>
        <p:nvPicPr>
          <p:cNvPr id="29" name="Bildplatzhalter 18">
            <a:hlinkClick r:id="rId18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25" t="-19326" r="-32334" b="-29420"/>
          <a:stretch/>
        </p:blipFill>
        <p:spPr bwMode="auto">
          <a:xfrm>
            <a:off x="409450" y="3861221"/>
            <a:ext cx="1930302" cy="122396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Bildplatzhalter 28">
            <a:hlinkClick r:id="rId20"/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589" b="-23589"/>
          <a:stretch/>
        </p:blipFill>
        <p:spPr bwMode="auto">
          <a:xfrm>
            <a:off x="2555776" y="4882462"/>
            <a:ext cx="1729406" cy="113125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" name="Bildplatzhalter 33">
            <a:hlinkClick r:id="rId22"/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70" b="-29670"/>
          <a:stretch/>
        </p:blipFill>
        <p:spPr bwMode="auto">
          <a:xfrm>
            <a:off x="4644008" y="4883256"/>
            <a:ext cx="1871439" cy="122416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Bildplatzhalter 36">
            <a:hlinkClick r:id="rId24"/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11" b="-31911"/>
          <a:stretch/>
        </p:blipFill>
        <p:spPr bwMode="auto">
          <a:xfrm>
            <a:off x="4644008" y="3861048"/>
            <a:ext cx="1871439" cy="122416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Bildplatzhalter 38">
            <a:hlinkClick r:id="rId26"/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701" b="-94701"/>
          <a:stretch/>
        </p:blipFill>
        <p:spPr bwMode="auto">
          <a:xfrm>
            <a:off x="6733009" y="3717032"/>
            <a:ext cx="1871439" cy="122416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Bildplatzhalter 40">
            <a:hlinkClick r:id="rId28"/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81" b="-7781"/>
          <a:stretch/>
        </p:blipFill>
        <p:spPr bwMode="auto">
          <a:xfrm>
            <a:off x="2555776" y="3713795"/>
            <a:ext cx="1656184" cy="108335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" name="Bildplatzhalter 43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06" b="-9806"/>
          <a:stretch/>
        </p:blipFill>
        <p:spPr bwMode="auto">
          <a:xfrm>
            <a:off x="6732241" y="4883256"/>
            <a:ext cx="1728192" cy="113045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6" y="5134370"/>
            <a:ext cx="1868264" cy="59888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713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Myriad Pro" pitchFamily="34" charset="0"/>
              </a:rPr>
              <a:t>Im Detail – www.ihk-nordwestfalen.de</a:t>
            </a:r>
            <a:endParaRPr lang="de-DE" dirty="0">
              <a:latin typeface="Myriad Pro" pitchFamily="34" charset="0"/>
            </a:endParaRPr>
          </a:p>
        </p:txBody>
      </p:sp>
      <p:pic>
        <p:nvPicPr>
          <p:cNvPr id="6" name="Bildplatzhalter 5">
            <a:hlinkClick r:id="rId2"/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7" r="-2567"/>
          <a:stretch/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Kunde seit 2008</a:t>
            </a:r>
          </a:p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Unsere Leistungen:</a:t>
            </a:r>
          </a:p>
          <a:p>
            <a:pPr lvl="1"/>
            <a:r>
              <a:rPr lang="de-DE" sz="1600" dirty="0" smtClean="0">
                <a:latin typeface="Myriad Pro" pitchFamily="34" charset="0"/>
              </a:rPr>
              <a:t>Konzeption, Design und Programmierung </a:t>
            </a:r>
            <a:br>
              <a:rPr lang="de-DE" sz="1600" dirty="0" smtClean="0">
                <a:latin typeface="Myriad Pro" pitchFamily="34" charset="0"/>
              </a:rPr>
            </a:br>
            <a:r>
              <a:rPr lang="de-DE" sz="1600" dirty="0" smtClean="0">
                <a:latin typeface="Myriad Pro" pitchFamily="34" charset="0"/>
              </a:rPr>
              <a:t>(CMS: TYPO3)</a:t>
            </a:r>
          </a:p>
          <a:p>
            <a:pPr lvl="1"/>
            <a:r>
              <a:rPr lang="de-DE" sz="1600" dirty="0" smtClean="0">
                <a:latin typeface="Myriad Pro" pitchFamily="34" charset="0"/>
              </a:rPr>
              <a:t>Umfang ca</a:t>
            </a:r>
            <a:r>
              <a:rPr lang="de-DE" sz="1600" dirty="0">
                <a:latin typeface="Myriad Pro" pitchFamily="34" charset="0"/>
              </a:rPr>
              <a:t>. 10.000 Seiten</a:t>
            </a:r>
          </a:p>
          <a:p>
            <a:pPr lvl="1"/>
            <a:r>
              <a:rPr lang="de-DE" sz="1600" dirty="0" smtClean="0">
                <a:latin typeface="Myriad Pro" pitchFamily="34" charset="0"/>
              </a:rPr>
              <a:t>Anpassbares Börsenmodul, RSS-Feeds etc.</a:t>
            </a:r>
          </a:p>
          <a:p>
            <a:pPr lvl="1"/>
            <a:r>
              <a:rPr lang="de-DE" sz="1600" dirty="0" smtClean="0">
                <a:latin typeface="Myriad Pro" pitchFamily="34" charset="0"/>
              </a:rPr>
              <a:t>Support und Weiter-entwicklung</a:t>
            </a:r>
          </a:p>
          <a:p>
            <a:pPr marL="457200" lvl="1" indent="0">
              <a:buNone/>
            </a:pPr>
            <a:endParaRPr lang="de-DE" dirty="0" smtClean="0">
              <a:latin typeface="Myriad Pro" pitchFamily="34" charset="0"/>
            </a:endParaRPr>
          </a:p>
          <a:p>
            <a:pPr lvl="1"/>
            <a:endParaRPr lang="de-DE" dirty="0">
              <a:latin typeface="Myriad Pro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B9C61C7-5E34-4583-8A63-A6830E8C5CDF}" type="datetime1">
              <a:rPr lang="de-DE" smtClean="0">
                <a:latin typeface="Myriad Pro" pitchFamily="34" charset="0"/>
              </a:rPr>
              <a:t>20.12.2011</a:t>
            </a:fld>
            <a:endParaRPr lang="de-DE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57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Myriad Pro" pitchFamily="34" charset="0"/>
              </a:rPr>
              <a:t>Im Detail – www.wochenblatt.com</a:t>
            </a:r>
            <a:endParaRPr lang="de-DE" dirty="0">
              <a:latin typeface="Myriad Pro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Der Landwirt-schaftsverlag ist Kunde seit 2009</a:t>
            </a:r>
          </a:p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Leistungen u.a.:</a:t>
            </a:r>
          </a:p>
          <a:p>
            <a:pPr lvl="1"/>
            <a:r>
              <a:rPr lang="de-DE" sz="1600" dirty="0" smtClean="0">
                <a:latin typeface="Myriad Pro" pitchFamily="34" charset="0"/>
              </a:rPr>
              <a:t>Relaunch  (CMS: TYPO3</a:t>
            </a:r>
          </a:p>
          <a:p>
            <a:pPr lvl="1"/>
            <a:r>
              <a:rPr lang="de-DE" sz="1600" dirty="0" smtClean="0">
                <a:latin typeface="Myriad Pro" pitchFamily="34" charset="0"/>
              </a:rPr>
              <a:t>Ständig </a:t>
            </a:r>
            <a:r>
              <a:rPr lang="de-DE" sz="1600" smtClean="0">
                <a:latin typeface="Myriad Pro" pitchFamily="34" charset="0"/>
              </a:rPr>
              <a:t>wachsende Rezeptdatenbank</a:t>
            </a:r>
            <a:endParaRPr lang="de-DE" sz="1600" dirty="0" smtClean="0">
              <a:latin typeface="Myriad Pro" pitchFamily="34" charset="0"/>
            </a:endParaRPr>
          </a:p>
          <a:p>
            <a:pPr lvl="1"/>
            <a:r>
              <a:rPr lang="de-DE" sz="1600" dirty="0" smtClean="0">
                <a:latin typeface="Myriad Pro" pitchFamily="34" charset="0"/>
              </a:rPr>
              <a:t>Anbindung an ein Wettermodul (Datenbank für Wetter pro PLZ)</a:t>
            </a:r>
          </a:p>
          <a:p>
            <a:pPr lvl="1"/>
            <a:r>
              <a:rPr lang="de-DE" sz="1600" dirty="0" smtClean="0">
                <a:latin typeface="Myriad Pro" pitchFamily="34" charset="0"/>
              </a:rPr>
              <a:t>Pflege, Wartung und Erweiterung</a:t>
            </a:r>
          </a:p>
          <a:p>
            <a:pPr marL="457200" lvl="1" indent="0">
              <a:buNone/>
            </a:pPr>
            <a:endParaRPr lang="de-DE" dirty="0" smtClean="0">
              <a:latin typeface="Myriad Pro" pitchFamily="34" charset="0"/>
            </a:endParaRPr>
          </a:p>
          <a:p>
            <a:pPr lvl="1"/>
            <a:endParaRPr lang="de-DE" dirty="0">
              <a:latin typeface="Myriad Pro" pitchFamily="34" charset="0"/>
            </a:endParaRPr>
          </a:p>
        </p:txBody>
      </p:sp>
      <p:pic>
        <p:nvPicPr>
          <p:cNvPr id="8" name="Bildplatzhalter 7">
            <a:hlinkClick r:id="rId2"/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r="185"/>
          <a:stretch>
            <a:fillRect/>
          </a:stretch>
        </p:blipFill>
        <p:spPr>
          <a:xfrm>
            <a:off x="3203848" y="1628229"/>
            <a:ext cx="5422057" cy="4419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78778EA-00FC-4B27-A189-E85FDB871594}" type="datetime1">
              <a:rPr lang="de-DE" smtClean="0">
                <a:latin typeface="Myriad Pro" pitchFamily="34" charset="0"/>
              </a:rPr>
              <a:t>20.12.2011</a:t>
            </a:fld>
            <a:endParaRPr lang="de-DE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14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Myriad Pro" pitchFamily="34" charset="0"/>
              </a:rPr>
              <a:t>Im Detail – www.top-agrar.de </a:t>
            </a:r>
            <a:endParaRPr lang="de-DE" dirty="0">
              <a:latin typeface="Myriad Pro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endParaRPr lang="de-DE" dirty="0" smtClean="0">
              <a:latin typeface="Myriad Pro" pitchFamily="34" charset="0"/>
            </a:endParaRPr>
          </a:p>
          <a:p>
            <a:pPr marL="457200" lvl="1" indent="0">
              <a:buNone/>
            </a:pPr>
            <a:endParaRPr lang="de-DE" dirty="0" smtClean="0">
              <a:latin typeface="Myriad Pro" pitchFamily="34" charset="0"/>
            </a:endParaRPr>
          </a:p>
          <a:p>
            <a:pPr lvl="1"/>
            <a:endParaRPr lang="de-DE" dirty="0">
              <a:latin typeface="Myriad Pro" pitchFamily="34" charset="0"/>
            </a:endParaRPr>
          </a:p>
        </p:txBody>
      </p:sp>
      <p:sp>
        <p:nvSpPr>
          <p:cNvPr id="9" name="Textplatzhalter 3"/>
          <p:cNvSpPr txBox="1">
            <a:spLocks/>
          </p:cNvSpPr>
          <p:nvPr/>
        </p:nvSpPr>
        <p:spPr bwMode="auto">
          <a:xfrm>
            <a:off x="467544" y="1484784"/>
            <a:ext cx="27363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b="1" dirty="0">
                <a:solidFill>
                  <a:srgbClr val="00B0F0"/>
                </a:solidFill>
                <a:latin typeface="Myriad Pro" pitchFamily="34" charset="0"/>
              </a:rPr>
              <a:t>Der </a:t>
            </a:r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Landwirt-schaftsverlag </a:t>
            </a:r>
            <a:r>
              <a:rPr lang="de-DE" b="1" dirty="0">
                <a:solidFill>
                  <a:srgbClr val="00B0F0"/>
                </a:solidFill>
                <a:latin typeface="Myriad Pro" pitchFamily="34" charset="0"/>
              </a:rPr>
              <a:t>ist Kunde seit 2009</a:t>
            </a:r>
          </a:p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Leistungen für www.topagrar.com:</a:t>
            </a:r>
          </a:p>
          <a:p>
            <a:pPr lvl="1"/>
            <a:r>
              <a:rPr lang="de-DE" sz="1600" dirty="0" smtClean="0">
                <a:latin typeface="Myriad Pro" pitchFamily="34" charset="0"/>
              </a:rPr>
              <a:t>Erstellung des Designs und dessen Umsetzung in HTML für den Relaunch  </a:t>
            </a:r>
          </a:p>
          <a:p>
            <a:pPr lvl="1"/>
            <a:endParaRPr lang="de-DE" dirty="0" smtClean="0">
              <a:latin typeface="Myriad Pro" pitchFamily="34" charset="0"/>
            </a:endParaRPr>
          </a:p>
          <a:p>
            <a:pPr lvl="1"/>
            <a:endParaRPr lang="de-DE" dirty="0">
              <a:latin typeface="Myriad Pro" pitchFamily="34" charset="0"/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39BBB83-63B4-414D-90F7-23860ABB80C9}" type="datetime1">
              <a:rPr lang="de-DE" smtClean="0">
                <a:latin typeface="Myriad Pro" pitchFamily="34" charset="0"/>
              </a:rPr>
              <a:t>20.12.2011</a:t>
            </a:fld>
            <a:endParaRPr lang="de-DE" dirty="0">
              <a:latin typeface="Myriad Pro" pitchFamily="34" charset="0"/>
            </a:endParaRPr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80" b="-6880"/>
          <a:stretch/>
        </p:blipFill>
        <p:spPr>
          <a:xfrm>
            <a:off x="3131840" y="1340768"/>
            <a:ext cx="5566073" cy="453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613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Myriad Pro" pitchFamily="34" charset="0"/>
              </a:rPr>
              <a:t>Im Detail – Pfizer Consumer Healthcare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67544" y="1484313"/>
            <a:ext cx="2736304" cy="4537075"/>
          </a:xfrm>
        </p:spPr>
        <p:txBody>
          <a:bodyPr/>
          <a:lstStyle/>
          <a:p>
            <a:r>
              <a:rPr lang="de-DE" dirty="0">
                <a:latin typeface="Myriad Pro" pitchFamily="34" charset="0"/>
              </a:rPr>
              <a:t>Kunde seit 2003</a:t>
            </a:r>
          </a:p>
          <a:p>
            <a:r>
              <a:rPr lang="de-DE" dirty="0">
                <a:latin typeface="Myriad Pro" pitchFamily="34" charset="0"/>
              </a:rPr>
              <a:t>Leistungen u.a.:</a:t>
            </a:r>
          </a:p>
          <a:p>
            <a:pPr lvl="1"/>
            <a:r>
              <a:rPr lang="de-DE" sz="1600" dirty="0">
                <a:latin typeface="Myriad Pro" pitchFamily="34" charset="0"/>
              </a:rPr>
              <a:t>Produkt-Websites </a:t>
            </a:r>
            <a:r>
              <a:rPr lang="de-DE" sz="1600" dirty="0">
                <a:latin typeface="Myriad Pro" pitchFamily="34" charset="0"/>
                <a:hlinkClick r:id="rId2"/>
              </a:rPr>
              <a:t>www.centrum-online.de</a:t>
            </a:r>
            <a:r>
              <a:rPr lang="de-DE" sz="1600">
                <a:latin typeface="Myriad Pro" pitchFamily="34" charset="0"/>
              </a:rPr>
              <a:t>, </a:t>
            </a:r>
            <a:r>
              <a:rPr lang="de-DE" sz="1600" smtClean="0">
                <a:latin typeface="Myriad Pro" pitchFamily="34" charset="0"/>
                <a:hlinkClick r:id="rId3"/>
              </a:rPr>
              <a:t>www.vitasprint.de</a:t>
            </a:r>
            <a:r>
              <a:rPr lang="de-DE" sz="1600" smtClean="0">
                <a:latin typeface="Myriad Pro" pitchFamily="34" charset="0"/>
              </a:rPr>
              <a:t>, </a:t>
            </a:r>
            <a:r>
              <a:rPr lang="de-DE" sz="1600" smtClean="0">
                <a:latin typeface="Myriad Pro" pitchFamily="34" charset="0"/>
                <a:hlinkClick r:id="rId4"/>
              </a:rPr>
              <a:t>www.baldriparan.de</a:t>
            </a:r>
            <a:r>
              <a:rPr lang="de-DE" sz="1600" smtClean="0">
                <a:latin typeface="Myriad Pro" pitchFamily="34" charset="0"/>
              </a:rPr>
              <a:t> und </a:t>
            </a:r>
            <a:r>
              <a:rPr lang="de-DE" sz="1600" dirty="0">
                <a:latin typeface="Myriad Pro" pitchFamily="34" charset="0"/>
                <a:hlinkClick r:id="rId5"/>
              </a:rPr>
              <a:t>www.spalt-online.de</a:t>
            </a:r>
            <a:r>
              <a:rPr lang="de-DE" sz="1600" dirty="0">
                <a:latin typeface="Myriad Pro" pitchFamily="34" charset="0"/>
              </a:rPr>
              <a:t> mit geschütztem Bereich für </a:t>
            </a:r>
            <a:r>
              <a:rPr lang="de-DE" sz="1600" dirty="0" smtClean="0">
                <a:latin typeface="Myriad Pro" pitchFamily="34" charset="0"/>
              </a:rPr>
              <a:t>Fachkreise</a:t>
            </a:r>
            <a:endParaRPr lang="de-DE" sz="1600" dirty="0">
              <a:latin typeface="Myriad Pro" pitchFamily="34" charset="0"/>
            </a:endParaRPr>
          </a:p>
          <a:p>
            <a:pPr lvl="1"/>
            <a:r>
              <a:rPr lang="de-DE" sz="1600" dirty="0">
                <a:latin typeface="Myriad Pro" pitchFamily="34" charset="0"/>
              </a:rPr>
              <a:t>Ständiger Support und Erweiterung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39855B4-5A75-47F8-B2E9-2190774347FD}" type="datetime1">
              <a:rPr lang="de-DE" smtClean="0"/>
              <a:t>20.12.2011</a:t>
            </a:fld>
            <a:endParaRPr lang="de-DE" dirty="0"/>
          </a:p>
        </p:txBody>
      </p:sp>
      <p:pic>
        <p:nvPicPr>
          <p:cNvPr id="11" name="Bildplatzhalter 10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64" b="-15164"/>
          <a:stretch/>
        </p:blipFill>
        <p:spPr>
          <a:xfrm>
            <a:off x="3131840" y="3789040"/>
            <a:ext cx="2880320" cy="2160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dplatzhalter 12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14" r="-12314"/>
          <a:stretch/>
        </p:blipFill>
        <p:spPr>
          <a:xfrm>
            <a:off x="5796136" y="3429000"/>
            <a:ext cx="2880320" cy="2160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Bildplatzhalter 1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3" b="-2983"/>
          <a:stretch/>
        </p:blipFill>
        <p:spPr>
          <a:xfrm>
            <a:off x="3131841" y="1772345"/>
            <a:ext cx="2880320" cy="2160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84784"/>
            <a:ext cx="2667000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62030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Myriad Pro" pitchFamily="34" charset="0"/>
              </a:rPr>
              <a:t>Im Detail – www.halle-muensterland.de</a:t>
            </a:r>
            <a:endParaRPr lang="de-DE" dirty="0">
              <a:latin typeface="Myriad Pro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Persönliche Betreuung seit 1997 </a:t>
            </a:r>
          </a:p>
          <a:p>
            <a:r>
              <a:rPr lang="de-DE" b="1" dirty="0" smtClean="0">
                <a:solidFill>
                  <a:srgbClr val="00B0F0"/>
                </a:solidFill>
                <a:latin typeface="Myriad Pro" pitchFamily="34" charset="0"/>
              </a:rPr>
              <a:t>Leistungen u.a.:</a:t>
            </a:r>
          </a:p>
          <a:p>
            <a:pPr lvl="1"/>
            <a:r>
              <a:rPr lang="de-DE" sz="1600" dirty="0" smtClean="0">
                <a:latin typeface="Myriad Pro" pitchFamily="34" charset="0"/>
              </a:rPr>
              <a:t>Veranstaltungs-datenbank</a:t>
            </a:r>
          </a:p>
          <a:p>
            <a:pPr lvl="1"/>
            <a:r>
              <a:rPr lang="de-DE" sz="1600" dirty="0" smtClean="0">
                <a:latin typeface="Myriad Pro" pitchFamily="34" charset="0"/>
              </a:rPr>
              <a:t>Ticket-Börse</a:t>
            </a:r>
          </a:p>
          <a:p>
            <a:pPr lvl="1"/>
            <a:r>
              <a:rPr lang="de-DE" sz="1600" dirty="0" smtClean="0">
                <a:latin typeface="Myriad Pro" pitchFamily="34" charset="0"/>
              </a:rPr>
              <a:t>Kommentar-funktion</a:t>
            </a:r>
            <a:endParaRPr lang="de-DE" sz="1600" dirty="0">
              <a:latin typeface="Myriad Pro" pitchFamily="34" charset="0"/>
            </a:endParaRPr>
          </a:p>
          <a:p>
            <a:pPr lvl="1"/>
            <a:r>
              <a:rPr lang="de-DE" sz="1600" dirty="0" smtClean="0">
                <a:latin typeface="Myriad Pro" pitchFamily="34" charset="0"/>
              </a:rPr>
              <a:t>Bühnenvorschau</a:t>
            </a:r>
          </a:p>
          <a:p>
            <a:pPr lvl="1"/>
            <a:r>
              <a:rPr lang="de-DE" sz="1600" dirty="0" smtClean="0">
                <a:latin typeface="Myriad Pro" pitchFamily="34" charset="0"/>
              </a:rPr>
              <a:t>360-Grad-Panoramen</a:t>
            </a:r>
          </a:p>
          <a:p>
            <a:pPr lvl="1"/>
            <a:r>
              <a:rPr lang="de-DE" sz="1600" dirty="0" smtClean="0">
                <a:latin typeface="Myriad Pro" pitchFamily="34" charset="0"/>
              </a:rPr>
              <a:t>Pflege und Erweiterung</a:t>
            </a:r>
          </a:p>
          <a:p>
            <a:pPr lvl="1"/>
            <a:r>
              <a:rPr lang="de-DE" sz="1600" dirty="0" smtClean="0">
                <a:latin typeface="Myriad Pro" pitchFamily="34" charset="0"/>
              </a:rPr>
              <a:t>WebApp</a:t>
            </a:r>
          </a:p>
          <a:p>
            <a:pPr lvl="1"/>
            <a:endParaRPr lang="de-DE" dirty="0" smtClean="0">
              <a:latin typeface="Myriad Pro" pitchFamily="34" charset="0"/>
            </a:endParaRPr>
          </a:p>
          <a:p>
            <a:pPr marL="457200" lvl="1" indent="0">
              <a:buNone/>
            </a:pPr>
            <a:endParaRPr lang="de-DE" dirty="0" smtClean="0">
              <a:latin typeface="Myriad Pro" pitchFamily="34" charset="0"/>
            </a:endParaRPr>
          </a:p>
          <a:p>
            <a:pPr lvl="1"/>
            <a:endParaRPr lang="de-DE" dirty="0">
              <a:latin typeface="Myriad Pro" pitchFamily="34" charset="0"/>
            </a:endParaRPr>
          </a:p>
        </p:txBody>
      </p:sp>
      <p:pic>
        <p:nvPicPr>
          <p:cNvPr id="5" name="Bildplatzhalter 4">
            <a:hlinkClick r:id="rId2"/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2" r="-1302"/>
          <a:stretch/>
        </p:blipFill>
        <p:spPr>
          <a:xfrm>
            <a:off x="3220302" y="1628329"/>
            <a:ext cx="3180791" cy="2592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5890312-E44E-4CAA-9110-A3725720D557}" type="datetime1">
              <a:rPr lang="de-DE" smtClean="0">
                <a:latin typeface="Myriad Pro" pitchFamily="34" charset="0"/>
              </a:rPr>
              <a:t>20.12.2011</a:t>
            </a:fld>
            <a:endParaRPr lang="de-DE" dirty="0">
              <a:latin typeface="Myriad Pro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08920"/>
            <a:ext cx="1729759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4486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master_kwi">
  <a:themeElements>
    <a:clrScheme name="KWI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WI Prä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WI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WI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WI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WI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WI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WI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WI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WI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WI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WI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WI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WI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powerpoint_master_kwi</Template>
  <TotalTime>0</TotalTime>
  <Words>399</Words>
  <Application>Microsoft Office PowerPoint</Application>
  <PresentationFormat>Bildschirmpräsentation (4:3)</PresentationFormat>
  <Paragraphs>129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powerpoint_master_kwi</vt:lpstr>
      <vt:lpstr>Agenturportrait</vt:lpstr>
      <vt:lpstr>Agentur</vt:lpstr>
      <vt:lpstr>Leistungen </vt:lpstr>
      <vt:lpstr>Referenzkunden</vt:lpstr>
      <vt:lpstr>Im Detail – www.ihk-nordwestfalen.de</vt:lpstr>
      <vt:lpstr>Im Detail – www.wochenblatt.com</vt:lpstr>
      <vt:lpstr>Im Detail – www.top-agrar.de </vt:lpstr>
      <vt:lpstr>Im Detail – Pfizer Consumer Healthcare</vt:lpstr>
      <vt:lpstr>Im Detail – www.halle-muensterland.de</vt:lpstr>
      <vt:lpstr>Im Detail – www.unfallkasse-nrw.de</vt:lpstr>
      <vt:lpstr>Im Detail – www.kuhlmann-cars.de</vt:lpstr>
      <vt:lpstr>Im Detail – www.explizit.net</vt:lpstr>
      <vt:lpstr>Im Detail – Klinikverbund Westmünsterland </vt:lpstr>
      <vt:lpstr>Vielen Dank für Ihre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Agenturportrait</dc:title>
  <dc:creator>Anja Römisch</dc:creator>
  <cp:lastModifiedBy>Anja Römisch</cp:lastModifiedBy>
  <cp:revision>53</cp:revision>
  <cp:lastPrinted>2011-12-01T11:34:27Z</cp:lastPrinted>
  <dcterms:created xsi:type="dcterms:W3CDTF">2011-03-24T13:09:11Z</dcterms:created>
  <dcterms:modified xsi:type="dcterms:W3CDTF">2011-12-20T13:31:36Z</dcterms:modified>
</cp:coreProperties>
</file>